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446" r:id="rId3"/>
    <p:sldId id="457" r:id="rId4"/>
    <p:sldId id="271" r:id="rId5"/>
    <p:sldId id="484" r:id="rId6"/>
    <p:sldId id="434" r:id="rId7"/>
    <p:sldId id="485" r:id="rId8"/>
    <p:sldId id="486" r:id="rId9"/>
    <p:sldId id="487" r:id="rId10"/>
    <p:sldId id="488" r:id="rId11"/>
    <p:sldId id="435" r:id="rId12"/>
    <p:sldId id="436" r:id="rId13"/>
    <p:sldId id="438" r:id="rId14"/>
    <p:sldId id="439" r:id="rId15"/>
    <p:sldId id="448" r:id="rId16"/>
    <p:sldId id="437" r:id="rId17"/>
    <p:sldId id="440" r:id="rId18"/>
    <p:sldId id="441" r:id="rId19"/>
    <p:sldId id="449" r:id="rId20"/>
    <p:sldId id="391" r:id="rId21"/>
    <p:sldId id="442" r:id="rId22"/>
    <p:sldId id="494" r:id="rId23"/>
    <p:sldId id="495" r:id="rId24"/>
    <p:sldId id="491" r:id="rId25"/>
    <p:sldId id="492" r:id="rId26"/>
    <p:sldId id="493" r:id="rId27"/>
    <p:sldId id="450" r:id="rId28"/>
    <p:sldId id="453" r:id="rId29"/>
    <p:sldId id="454" r:id="rId30"/>
    <p:sldId id="455" r:id="rId31"/>
    <p:sldId id="452" r:id="rId32"/>
    <p:sldId id="456" r:id="rId33"/>
    <p:sldId id="464" r:id="rId34"/>
    <p:sldId id="465" r:id="rId35"/>
    <p:sldId id="443" r:id="rId36"/>
    <p:sldId id="469" r:id="rId37"/>
    <p:sldId id="470" r:id="rId38"/>
    <p:sldId id="471" r:id="rId39"/>
    <p:sldId id="472" r:id="rId40"/>
    <p:sldId id="473" r:id="rId41"/>
    <p:sldId id="445" r:id="rId42"/>
    <p:sldId id="496" r:id="rId43"/>
    <p:sldId id="497" r:id="rId44"/>
    <p:sldId id="498" r:id="rId45"/>
    <p:sldId id="499" r:id="rId46"/>
    <p:sldId id="500" r:id="rId47"/>
    <p:sldId id="501" r:id="rId48"/>
    <p:sldId id="502" r:id="rId49"/>
    <p:sldId id="503" r:id="rId50"/>
    <p:sldId id="504" r:id="rId51"/>
    <p:sldId id="258" r:id="rId52"/>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Default Section" id="{AFDB131E-4C35-49E0-B9A7-A31FD8B7DD1F}">
          <p14:sldIdLst>
            <p14:sldId id="256"/>
            <p14:sldId id="446"/>
            <p14:sldId id="457"/>
            <p14:sldId id="271"/>
            <p14:sldId id="484"/>
            <p14:sldId id="434"/>
            <p14:sldId id="485"/>
            <p14:sldId id="486"/>
            <p14:sldId id="487"/>
            <p14:sldId id="488"/>
            <p14:sldId id="435"/>
            <p14:sldId id="436"/>
            <p14:sldId id="438"/>
            <p14:sldId id="439"/>
            <p14:sldId id="448"/>
            <p14:sldId id="437"/>
            <p14:sldId id="440"/>
            <p14:sldId id="441"/>
            <p14:sldId id="449"/>
            <p14:sldId id="391"/>
            <p14:sldId id="442"/>
            <p14:sldId id="494"/>
            <p14:sldId id="495"/>
            <p14:sldId id="491"/>
            <p14:sldId id="492"/>
            <p14:sldId id="493"/>
            <p14:sldId id="450"/>
            <p14:sldId id="453"/>
            <p14:sldId id="454"/>
            <p14:sldId id="455"/>
            <p14:sldId id="452"/>
            <p14:sldId id="456"/>
            <p14:sldId id="464"/>
            <p14:sldId id="465"/>
            <p14:sldId id="443"/>
            <p14:sldId id="469"/>
            <p14:sldId id="470"/>
            <p14:sldId id="471"/>
            <p14:sldId id="472"/>
            <p14:sldId id="473"/>
            <p14:sldId id="445"/>
            <p14:sldId id="496"/>
            <p14:sldId id="497"/>
            <p14:sldId id="498"/>
            <p14:sldId id="499"/>
            <p14:sldId id="500"/>
            <p14:sldId id="501"/>
            <p14:sldId id="502"/>
            <p14:sldId id="503"/>
            <p14:sldId id="504"/>
            <p14:sldId id="2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111111"/>
    <a:srgbClr val="659F61"/>
    <a:srgbClr val="F49180"/>
    <a:srgbClr val="FEF298"/>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72101" autoAdjust="0"/>
  </p:normalViewPr>
  <p:slideViewPr>
    <p:cSldViewPr snapToGrid="0" snapToObjects="1">
      <p:cViewPr varScale="1">
        <p:scale>
          <a:sx n="51" d="100"/>
          <a:sy n="51" d="100"/>
        </p:scale>
        <p:origin x="15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7/21/2016</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7/21/2016</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pPr/>
              <a:t>1</a:t>
            </a:fld>
            <a:endParaRPr lang="en-US"/>
          </a:p>
        </p:txBody>
      </p:sp>
    </p:spTree>
    <p:extLst>
      <p:ext uri="{BB962C8B-B14F-4D97-AF65-F5344CB8AC3E}">
        <p14:creationId xmlns:p14="http://schemas.microsoft.com/office/powerpoint/2010/main" val="19581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15</a:t>
            </a:fld>
            <a:endParaRPr lang="en-US"/>
          </a:p>
        </p:txBody>
      </p:sp>
    </p:spTree>
    <p:extLst>
      <p:ext uri="{BB962C8B-B14F-4D97-AF65-F5344CB8AC3E}">
        <p14:creationId xmlns:p14="http://schemas.microsoft.com/office/powerpoint/2010/main" val="374860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16</a:t>
            </a:fld>
            <a:endParaRPr lang="en-US"/>
          </a:p>
        </p:txBody>
      </p:sp>
    </p:spTree>
    <p:extLst>
      <p:ext uri="{BB962C8B-B14F-4D97-AF65-F5344CB8AC3E}">
        <p14:creationId xmlns:p14="http://schemas.microsoft.com/office/powerpoint/2010/main" val="342080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19</a:t>
            </a:fld>
            <a:endParaRPr lang="en-US"/>
          </a:p>
        </p:txBody>
      </p:sp>
    </p:spTree>
    <p:extLst>
      <p:ext uri="{BB962C8B-B14F-4D97-AF65-F5344CB8AC3E}">
        <p14:creationId xmlns:p14="http://schemas.microsoft.com/office/powerpoint/2010/main" val="345310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33</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34</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New mission requirement: </a:t>
            </a:r>
          </a:p>
          <a:p>
            <a:pPr marL="457200" lvl="0" indent="-228600">
              <a:spcBef>
                <a:spcPts val="0"/>
              </a:spcBef>
            </a:pPr>
            <a:r>
              <a:rPr lang="en" dirty="0"/>
              <a:t>Secure the data-at-rest</a:t>
            </a:r>
          </a:p>
          <a:p>
            <a:pPr marL="457200" lvl="0" indent="-228600" rtl="0">
              <a:spcBef>
                <a:spcPts val="0"/>
              </a:spcBef>
            </a:pPr>
            <a:r>
              <a:rPr lang="en" dirty="0"/>
              <a:t>Scale up number of users from 10^1 to 10^3</a:t>
            </a:r>
          </a:p>
          <a:p>
            <a:pPr lvl="0" rtl="0">
              <a:spcBef>
                <a:spcPts val="0"/>
              </a:spcBef>
              <a:buNone/>
            </a:pPr>
            <a:endParaRPr dirty="0"/>
          </a:p>
          <a:p>
            <a:pPr lvl="0">
              <a:spcBef>
                <a:spcPts val="0"/>
              </a:spcBef>
              <a:buNone/>
            </a:pPr>
            <a:r>
              <a:rPr lang="en" dirty="0"/>
              <a:t>Identify a mapping between mission </a:t>
            </a:r>
            <a:r>
              <a:rPr lang="en" dirty="0" smtClean="0"/>
              <a:t>goals &amp; technology &amp; procedure</a:t>
            </a:r>
            <a:r>
              <a:rPr lang="en" dirty="0"/>
              <a:t>.</a:t>
            </a:r>
          </a:p>
          <a:p>
            <a:pPr lvl="0">
              <a:spcBef>
                <a:spcPts val="0"/>
              </a:spcBef>
              <a:buNone/>
            </a:pPr>
            <a:endParaRPr dirty="0"/>
          </a:p>
          <a:p>
            <a:pPr lvl="0">
              <a:spcBef>
                <a:spcPts val="0"/>
              </a:spcBef>
              <a:buNone/>
            </a:pPr>
            <a:r>
              <a:rPr lang="en" dirty="0"/>
              <a:t>Increase the number of mobile devices.</a:t>
            </a:r>
          </a:p>
          <a:p>
            <a:pPr lvl="0">
              <a:spcBef>
                <a:spcPts val="0"/>
              </a:spcBef>
              <a:buNone/>
            </a:pPr>
            <a:endParaRPr dirty="0"/>
          </a:p>
          <a:p>
            <a:pPr lvl="0">
              <a:spcBef>
                <a:spcPts val="0"/>
              </a:spcBef>
              <a:buNone/>
            </a:pPr>
            <a:endParaRPr dirty="0"/>
          </a:p>
          <a:p>
            <a:pPr lvl="0">
              <a:spcBef>
                <a:spcPts val="0"/>
              </a:spcBef>
              <a:buNone/>
            </a:pPr>
            <a:endParaRPr dirty="0"/>
          </a:p>
          <a:p>
            <a:pPr lvl="0" rtl="0">
              <a:spcBef>
                <a:spcPts val="0"/>
              </a:spcBef>
              <a:buNone/>
            </a:pPr>
            <a:endParaRPr dirty="0"/>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39338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Modelling the ecosystem</a:t>
            </a:r>
          </a:p>
          <a:p>
            <a:pPr marL="457200" lvl="0" indent="-228600" rtl="0">
              <a:spcBef>
                <a:spcPts val="0"/>
              </a:spcBef>
              <a:buChar char="●"/>
            </a:pPr>
            <a:r>
              <a:rPr lang="en" dirty="0"/>
              <a:t>What is the ecosystem?</a:t>
            </a:r>
          </a:p>
          <a:p>
            <a:pPr marL="457200" lvl="0" indent="-228600" rtl="0">
              <a:spcBef>
                <a:spcPts val="0"/>
              </a:spcBef>
              <a:buChar char="●"/>
            </a:pPr>
            <a:r>
              <a:rPr lang="en" dirty="0" smtClean="0"/>
              <a:t>Why </a:t>
            </a:r>
            <a:r>
              <a:rPr lang="en" dirty="0"/>
              <a:t>is the ecosystem important?</a:t>
            </a:r>
          </a:p>
          <a:p>
            <a:pPr marL="457200" lvl="0" indent="-228600" rtl="0">
              <a:spcBef>
                <a:spcPts val="0"/>
              </a:spcBef>
              <a:buChar char="●"/>
            </a:pPr>
            <a:r>
              <a:rPr lang="en" dirty="0" smtClean="0"/>
              <a:t>What </a:t>
            </a:r>
            <a:r>
              <a:rPr lang="en" dirty="0"/>
              <a:t>have we done to model the ecosystem?</a:t>
            </a:r>
          </a:p>
          <a:p>
            <a:pPr marL="457200" lvl="0" indent="-228600" rtl="0">
              <a:spcBef>
                <a:spcPts val="0"/>
              </a:spcBef>
              <a:buChar char="●"/>
            </a:pPr>
            <a:r>
              <a:rPr lang="en" dirty="0"/>
              <a:t>What next</a:t>
            </a:r>
            <a:r>
              <a:rPr lang="en" dirty="0" smtClean="0"/>
              <a:t>?</a:t>
            </a:r>
            <a:endParaRPr dirty="0"/>
          </a:p>
        </p:txBody>
      </p:sp>
    </p:spTree>
    <p:extLst>
      <p:ext uri="{BB962C8B-B14F-4D97-AF65-F5344CB8AC3E}">
        <p14:creationId xmlns:p14="http://schemas.microsoft.com/office/powerpoint/2010/main" val="2079117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ecosystem</a:t>
            </a:r>
          </a:p>
          <a:p>
            <a:pPr marL="457200" lvl="0" indent="-228600" rtl="0">
              <a:spcBef>
                <a:spcPts val="0"/>
              </a:spcBef>
              <a:buChar char="●"/>
            </a:pPr>
            <a:r>
              <a:rPr lang="en" dirty="0"/>
              <a:t>What is the ecosystem?</a:t>
            </a:r>
          </a:p>
          <a:p>
            <a:pPr lvl="0" rtl="0">
              <a:spcBef>
                <a:spcPts val="0"/>
              </a:spcBef>
              <a:buNone/>
            </a:pPr>
            <a:r>
              <a:rPr lang="en" dirty="0">
                <a:solidFill>
                  <a:schemeClr val="dk1"/>
                </a:solidFill>
              </a:rPr>
              <a:t>The ecosystem consists of the </a:t>
            </a:r>
            <a:r>
              <a:rPr lang="en" dirty="0" smtClean="0">
                <a:solidFill>
                  <a:schemeClr val="dk1"/>
                </a:solidFill>
              </a:rPr>
              <a:t>environment &amp; the </a:t>
            </a:r>
            <a:r>
              <a:rPr lang="en" dirty="0">
                <a:solidFill>
                  <a:schemeClr val="dk1"/>
                </a:solidFill>
              </a:rPr>
              <a:t>mission </a:t>
            </a:r>
            <a:r>
              <a:rPr lang="en" dirty="0" smtClean="0">
                <a:solidFill>
                  <a:schemeClr val="dk1"/>
                </a:solidFill>
              </a:rPr>
              <a:t>goals &amp; objectives.</a:t>
            </a:r>
            <a:endParaRPr lang="en" dirty="0">
              <a:solidFill>
                <a:schemeClr val="dk1"/>
              </a:solidFill>
            </a:endParaRPr>
          </a:p>
        </p:txBody>
      </p:sp>
    </p:spTree>
    <p:extLst>
      <p:ext uri="{BB962C8B-B14F-4D97-AF65-F5344CB8AC3E}">
        <p14:creationId xmlns:p14="http://schemas.microsoft.com/office/powerpoint/2010/main" val="1370479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a:t>
            </a:r>
            <a:r>
              <a:rPr lang="en" dirty="0" smtClean="0"/>
              <a:t>ecosystem</a:t>
            </a:r>
            <a:endParaRPr dirty="0"/>
          </a:p>
          <a:p>
            <a:pPr marL="457200" lvl="0" indent="-228600" rtl="0">
              <a:spcBef>
                <a:spcPts val="0"/>
              </a:spcBef>
              <a:buChar char="●"/>
            </a:pPr>
            <a:r>
              <a:rPr lang="en" dirty="0"/>
              <a:t>Why is the ecosystem important?</a:t>
            </a:r>
          </a:p>
          <a:p>
            <a:pPr lvl="0" rtl="0">
              <a:spcBef>
                <a:spcPts val="0"/>
              </a:spcBef>
              <a:buNone/>
            </a:pPr>
            <a:r>
              <a:rPr lang="en" dirty="0">
                <a:solidFill>
                  <a:schemeClr val="dk1"/>
                </a:solidFill>
              </a:rPr>
              <a:t>The ecosystem is symmetric to the constructed system.</a:t>
            </a:r>
          </a:p>
          <a:p>
            <a:pPr lvl="0" rtl="0">
              <a:spcBef>
                <a:spcPts val="0"/>
              </a:spcBef>
              <a:buNone/>
            </a:pPr>
            <a:r>
              <a:rPr lang="en" dirty="0">
                <a:solidFill>
                  <a:schemeClr val="dk1"/>
                </a:solidFill>
              </a:rPr>
              <a:t>The ecosystem issues a set of challenges to which the constructed system responds.</a:t>
            </a:r>
          </a:p>
          <a:p>
            <a:pPr lvl="0" rtl="0">
              <a:spcBef>
                <a:spcPts val="0"/>
              </a:spcBef>
              <a:buNone/>
            </a:pPr>
            <a:r>
              <a:rPr lang="en" dirty="0">
                <a:solidFill>
                  <a:schemeClr val="dk1"/>
                </a:solidFill>
              </a:rPr>
              <a:t>We generate a set of specifications from the ecosystem models</a:t>
            </a:r>
            <a:r>
              <a:rPr lang="en" dirty="0" smtClean="0">
                <a:solidFill>
                  <a:schemeClr val="dk1"/>
                </a:solidFill>
              </a:rPr>
              <a:t>.</a:t>
            </a:r>
            <a:endParaRPr lang="en" dirty="0">
              <a:solidFill>
                <a:schemeClr val="dk1"/>
              </a:solidFill>
            </a:endParaRPr>
          </a:p>
        </p:txBody>
      </p:sp>
    </p:spTree>
    <p:extLst>
      <p:ext uri="{BB962C8B-B14F-4D97-AF65-F5344CB8AC3E}">
        <p14:creationId xmlns:p14="http://schemas.microsoft.com/office/powerpoint/2010/main" val="956369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models interact producing complex and emergent</a:t>
            </a:r>
            <a:r>
              <a:rPr lang="en-US" baseline="0" dirty="0" smtClean="0"/>
              <a:t> behavior.</a:t>
            </a:r>
            <a:endParaRPr lang="en-US" dirty="0"/>
          </a:p>
        </p:txBody>
      </p:sp>
    </p:spTree>
    <p:extLst>
      <p:ext uri="{BB962C8B-B14F-4D97-AF65-F5344CB8AC3E}">
        <p14:creationId xmlns:p14="http://schemas.microsoft.com/office/powerpoint/2010/main" val="120878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Execution Environment Model assembles a set of component DFU’s into a deployable package. </a:t>
            </a:r>
            <a:endParaRPr lang="en-US" dirty="0"/>
          </a:p>
        </p:txBody>
      </p:sp>
    </p:spTree>
    <p:extLst>
      <p:ext uri="{BB962C8B-B14F-4D97-AF65-F5344CB8AC3E}">
        <p14:creationId xmlns:p14="http://schemas.microsoft.com/office/powerpoint/2010/main" val="735148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Network Topology Model describes the intended configuration of specific network devices.</a:t>
            </a:r>
          </a:p>
          <a:p>
            <a:pPr marL="228600" lvl="0" indent="0" rtl="0">
              <a:spcBef>
                <a:spcPts val="0"/>
              </a:spcBef>
              <a:buClr>
                <a:schemeClr val="dk1"/>
              </a:buClr>
              <a:buNone/>
            </a:pPr>
            <a:endParaRPr lang="en" dirty="0" smtClean="0">
              <a:solidFill>
                <a:schemeClr val="dk1"/>
              </a:solidFill>
            </a:endParaRPr>
          </a:p>
          <a:p>
            <a:pPr lvl="0" rtl="0">
              <a:spcBef>
                <a:spcPts val="0"/>
              </a:spcBef>
              <a:buNone/>
            </a:pPr>
            <a:endParaRPr dirty="0">
              <a:solidFill>
                <a:schemeClr val="dk1"/>
              </a:solidFill>
            </a:endParaRPr>
          </a:p>
          <a:p>
            <a:pPr marL="457200" lvl="0" indent="-228600" rtl="0">
              <a:spcBef>
                <a:spcPts val="0"/>
              </a:spcBef>
              <a:buClr>
                <a:schemeClr val="dk1"/>
              </a:buClr>
              <a:buChar char="●"/>
            </a:pPr>
            <a:endParaRPr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2596949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Mission Model describes</a:t>
            </a:r>
            <a:r>
              <a:rPr lang="en-US" baseline="0" dirty="0" smtClean="0"/>
              <a:t> the goals for the application in a particular context.</a:t>
            </a:r>
            <a:endParaRPr lang="en-US" dirty="0"/>
          </a:p>
        </p:txBody>
      </p:sp>
    </p:spTree>
    <p:extLst>
      <p:ext uri="{BB962C8B-B14F-4D97-AF65-F5344CB8AC3E}">
        <p14:creationId xmlns:p14="http://schemas.microsoft.com/office/powerpoint/2010/main" val="279338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dirty="0">
                <a:solidFill>
                  <a:schemeClr val="dk1"/>
                </a:solidFill>
              </a:rPr>
              <a:t>What next?</a:t>
            </a:r>
          </a:p>
          <a:p>
            <a:pPr lvl="0">
              <a:spcBef>
                <a:spcPts val="0"/>
              </a:spcBef>
              <a:buNone/>
            </a:pPr>
            <a:endParaRPr dirty="0"/>
          </a:p>
          <a:p>
            <a:pPr lvl="0" rtl="0">
              <a:spcBef>
                <a:spcPts val="0"/>
              </a:spcBef>
              <a:buNone/>
            </a:pPr>
            <a:r>
              <a:rPr lang="en" dirty="0"/>
              <a:t>We generate a set of specifications from the ecosystem models.</a:t>
            </a:r>
          </a:p>
          <a:p>
            <a:pPr lvl="0" rtl="0">
              <a:spcBef>
                <a:spcPts val="0"/>
              </a:spcBef>
              <a:buNone/>
            </a:pPr>
            <a:r>
              <a:rPr lang="en" dirty="0"/>
              <a:t>These specifications can be used to verify the constructed system:</a:t>
            </a:r>
          </a:p>
          <a:p>
            <a:pPr marL="457200" lvl="0" indent="-228600" rtl="0">
              <a:spcBef>
                <a:spcPts val="0"/>
              </a:spcBef>
              <a:buChar char="●"/>
            </a:pPr>
            <a:r>
              <a:rPr lang="en" dirty="0"/>
              <a:t>By formal </a:t>
            </a:r>
            <a:r>
              <a:rPr lang="en" dirty="0" smtClean="0"/>
              <a:t>methods (other players)</a:t>
            </a:r>
            <a:endParaRPr lang="en" dirty="0"/>
          </a:p>
          <a:p>
            <a:pPr marL="457200" lvl="0" indent="-228600" rtl="0">
              <a:spcBef>
                <a:spcPts val="0"/>
              </a:spcBef>
              <a:buChar char="●"/>
            </a:pPr>
            <a:r>
              <a:rPr lang="en" dirty="0"/>
              <a:t>By </a:t>
            </a:r>
            <a:r>
              <a:rPr lang="en" dirty="0" smtClean="0"/>
              <a:t>type-systems (OSU)</a:t>
            </a:r>
            <a:endParaRPr lang="en" dirty="0"/>
          </a:p>
          <a:p>
            <a:pPr marL="457200" lvl="0" indent="-228600" rtl="0">
              <a:spcBef>
                <a:spcPts val="0"/>
              </a:spcBef>
              <a:buChar char="●"/>
            </a:pPr>
            <a:r>
              <a:rPr lang="en" dirty="0"/>
              <a:t>By </a:t>
            </a:r>
            <a:r>
              <a:rPr lang="en" dirty="0" smtClean="0"/>
              <a:t>construction according to the model </a:t>
            </a:r>
            <a:r>
              <a:rPr lang="en" dirty="0"/>
              <a:t>(</a:t>
            </a:r>
            <a:r>
              <a:rPr lang="en" dirty="0" smtClean="0"/>
              <a:t>in-progress )</a:t>
            </a:r>
            <a:endParaRPr lang="en" dirty="0"/>
          </a:p>
          <a:p>
            <a:pPr marL="457200" lvl="0" indent="-228600" rtl="0">
              <a:spcBef>
                <a:spcPts val="0"/>
              </a:spcBef>
              <a:buChar char="●"/>
            </a:pPr>
            <a:r>
              <a:rPr lang="en" dirty="0"/>
              <a:t>By property-based testing in simulated </a:t>
            </a:r>
            <a:r>
              <a:rPr lang="en" dirty="0" smtClean="0"/>
              <a:t>environments (</a:t>
            </a:r>
            <a:r>
              <a:rPr lang="en-US" dirty="0" smtClean="0"/>
              <a:t>Syracuse)</a:t>
            </a:r>
            <a:endParaRPr lang="en" dirty="0"/>
          </a:p>
          <a:p>
            <a:pPr marL="457200" lvl="0" indent="-228600" rtl="0">
              <a:spcBef>
                <a:spcPts val="0"/>
              </a:spcBef>
              <a:buChar char="●"/>
            </a:pPr>
            <a:r>
              <a:rPr lang="en" dirty="0"/>
              <a:t>By </a:t>
            </a:r>
            <a:r>
              <a:rPr lang="en" dirty="0" smtClean="0"/>
              <a:t>observation &amp; measurement </a:t>
            </a:r>
            <a:r>
              <a:rPr lang="en" dirty="0"/>
              <a:t>of fielded </a:t>
            </a:r>
            <a:r>
              <a:rPr lang="en" dirty="0" smtClean="0"/>
              <a:t>system (LL)</a:t>
            </a:r>
            <a:endParaRPr lang="en" dirty="0"/>
          </a:p>
          <a:p>
            <a:pPr lvl="0">
              <a:spcBef>
                <a:spcPts val="0"/>
              </a:spcBef>
              <a:buNone/>
            </a:pPr>
            <a:endParaRPr dirty="0"/>
          </a:p>
          <a:p>
            <a:pPr lvl="0">
              <a:spcBef>
                <a:spcPts val="0"/>
              </a:spcBef>
              <a:buNone/>
            </a:pPr>
            <a:r>
              <a:rPr lang="en" dirty="0"/>
              <a:t>Property-based:</a:t>
            </a:r>
          </a:p>
          <a:p>
            <a:pPr lvl="0">
              <a:spcBef>
                <a:spcPts val="0"/>
              </a:spcBef>
              <a:buNone/>
            </a:pPr>
            <a:r>
              <a:rPr lang="en" u="sng" dirty="0">
                <a:solidFill>
                  <a:schemeClr val="hlink"/>
                </a:solidFill>
                <a:hlinkClick r:id="rId3"/>
              </a:rPr>
              <a:t>https://fsharpforfunandprofit.com/posts/property-based-testing-2/</a:t>
            </a:r>
          </a:p>
          <a:p>
            <a:pPr lvl="0">
              <a:spcBef>
                <a:spcPts val="0"/>
              </a:spcBef>
              <a:buNone/>
            </a:pPr>
            <a:r>
              <a:rPr lang="en" u="sng" dirty="0">
                <a:solidFill>
                  <a:schemeClr val="hlink"/>
                </a:solidFill>
                <a:hlinkClick r:id="rId4"/>
              </a:rPr>
              <a:t>https://www.youtube.com/watch?v=zi0rHwfiX1Q</a:t>
            </a:r>
          </a:p>
          <a:p>
            <a:pPr lvl="0" rtl="0">
              <a:spcBef>
                <a:spcPts val="0"/>
              </a:spcBef>
              <a:buNone/>
            </a:pPr>
            <a:endParaRPr dirty="0"/>
          </a:p>
        </p:txBody>
      </p:sp>
    </p:spTree>
    <p:extLst>
      <p:ext uri="{BB962C8B-B14F-4D97-AF65-F5344CB8AC3E}">
        <p14:creationId xmlns:p14="http://schemas.microsoft.com/office/powerpoint/2010/main" val="736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a:t>
            </a:fld>
            <a:endParaRPr lang="en-US"/>
          </a:p>
        </p:txBody>
      </p:sp>
    </p:spTree>
    <p:extLst>
      <p:ext uri="{BB962C8B-B14F-4D97-AF65-F5344CB8AC3E}">
        <p14:creationId xmlns:p14="http://schemas.microsoft.com/office/powerpoint/2010/main" val="376032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application might have</a:t>
            </a:r>
            <a:r>
              <a:rPr lang="en-US" baseline="0" dirty="0" smtClean="0"/>
              <a:t> some adaptation built-in, but that is not the focus of this program.</a:t>
            </a:r>
          </a:p>
          <a:p>
            <a:r>
              <a:rPr lang="en-US" baseline="0" dirty="0" smtClean="0"/>
              <a:t>Unanticipated changes might happen before deployment or at runtime.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a:t>
            </a:fld>
            <a:endParaRPr lang="en-US"/>
          </a:p>
        </p:txBody>
      </p:sp>
    </p:spTree>
    <p:extLst>
      <p:ext uri="{BB962C8B-B14F-4D97-AF65-F5344CB8AC3E}">
        <p14:creationId xmlns:p14="http://schemas.microsoft.com/office/powerpoint/2010/main" val="2422218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a:t>
            </a:r>
            <a:r>
              <a:rPr lang="en-US" dirty="0" err="1" smtClean="0"/>
              <a:t>env</a:t>
            </a:r>
            <a:r>
              <a:rPr lang="en-US" dirty="0" smtClean="0"/>
              <a:t>:</a:t>
            </a:r>
          </a:p>
          <a:p>
            <a:pPr marL="168638" indent="-168638">
              <a:buFont typeface="Arial" panose="020B0604020202020204" pitchFamily="34" charset="0"/>
              <a:buChar char="•"/>
            </a:pPr>
            <a:r>
              <a:rPr lang="en-US" dirty="0" smtClean="0"/>
              <a:t>Fully networked high bandwidth</a:t>
            </a:r>
          </a:p>
          <a:p>
            <a:pPr marL="168638" indent="-168638">
              <a:buFont typeface="Arial" panose="020B0604020202020204" pitchFamily="34" charset="0"/>
              <a:buChar char="•"/>
            </a:pPr>
            <a:r>
              <a:rPr lang="en-US" dirty="0" smtClean="0"/>
              <a:t>No built-in infrastructure</a:t>
            </a:r>
          </a:p>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90061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8</a:t>
            </a:fld>
            <a:endParaRPr lang="en-US"/>
          </a:p>
        </p:txBody>
      </p:sp>
    </p:spTree>
    <p:extLst>
      <p:ext uri="{BB962C8B-B14F-4D97-AF65-F5344CB8AC3E}">
        <p14:creationId xmlns:p14="http://schemas.microsoft.com/office/powerpoint/2010/main" val="1790083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pre-deployment;</a:t>
            </a:r>
            <a:r>
              <a:rPr lang="en-US" baseline="0" dirty="0" smtClean="0"/>
              <a:t> could later turn into online adaptation</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9</a:t>
            </a:fld>
            <a:endParaRPr lang="en-US"/>
          </a:p>
        </p:txBody>
      </p:sp>
    </p:spTree>
    <p:extLst>
      <p:ext uri="{BB962C8B-B14F-4D97-AF65-F5344CB8AC3E}">
        <p14:creationId xmlns:p14="http://schemas.microsoft.com/office/powerpoint/2010/main" val="2883498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167955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Possible solutions include:</a:t>
            </a:r>
          </a:p>
          <a:p>
            <a:r>
              <a:rPr lang="en-US" dirty="0" smtClean="0"/>
              <a:t> A different implementation of </a:t>
            </a:r>
            <a:r>
              <a:rPr lang="en-US" dirty="0" err="1" smtClean="0"/>
              <a:t>TrackLogger</a:t>
            </a:r>
            <a:r>
              <a:rPr lang="en-US" baseline="0" dirty="0" smtClean="0"/>
              <a:t> that logs to the network instead</a:t>
            </a:r>
          </a:p>
          <a:p>
            <a:r>
              <a:rPr lang="en-US" baseline="0" dirty="0" smtClean="0"/>
              <a:t> Composing baseline </a:t>
            </a:r>
            <a:r>
              <a:rPr lang="en-US" baseline="0" dirty="0" err="1" smtClean="0"/>
              <a:t>TrackLogger</a:t>
            </a:r>
            <a:r>
              <a:rPr lang="en-US" baseline="0" dirty="0" smtClean="0"/>
              <a:t> with an encryption DFU</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14</a:t>
            </a:fld>
            <a:endParaRPr lang="en-US"/>
          </a:p>
        </p:txBody>
      </p:sp>
    </p:spTree>
    <p:extLst>
      <p:ext uri="{BB962C8B-B14F-4D97-AF65-F5344CB8AC3E}">
        <p14:creationId xmlns:p14="http://schemas.microsoft.com/office/powerpoint/2010/main" val="72815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996461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8782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pPr/>
              <a:t>7/21/2016</a:t>
            </a:fld>
            <a:endParaRPr lang="en-US"/>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pPr/>
              <a:t>7/21/2016</a:t>
            </a:fld>
            <a:endParaRPr lang="en-US"/>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pPr/>
              <a:t>7/21/2016</a:t>
            </a:fld>
            <a:endParaRPr lang="en-US"/>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258552" y="6438238"/>
            <a:ext cx="1268323"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latin typeface="Arial"/>
              <a:ea typeface="+mn-ea"/>
            </a:endParaRPr>
          </a:p>
        </p:txBody>
      </p:sp>
      <p:pic>
        <p:nvPicPr>
          <p:cNvPr id="1032" name="Picture 9" descr="BBn Technologies_RGB_RB.jpg"/>
          <p:cNvPicPr>
            <a:picLocks noChangeAspect="1"/>
          </p:cNvPicPr>
          <p:nvPr/>
        </p:nvPicPr>
        <p:blipFill>
          <a:blip r:embed="rId15"/>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932317" y="6561838"/>
            <a:ext cx="5913109" cy="285496"/>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
        <p:nvSpPr>
          <p:cNvPr id="8" name="Footer Placeholder 4"/>
          <p:cNvSpPr txBox="1">
            <a:spLocks/>
          </p:cNvSpPr>
          <p:nvPr userDrawn="1"/>
        </p:nvSpPr>
        <p:spPr>
          <a:xfrm>
            <a:off x="1932317" y="6516980"/>
            <a:ext cx="5913109" cy="285496"/>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Arial" charset="0"/>
                <a:ea typeface="ＭＳ Ｐゴシック" charset="-128"/>
                <a:cs typeface="+mn-cs"/>
              </a:rPr>
              <a:t>Distribution authorized to U.S. Government Agencies only (Proprietary Information – Dec 2-3, 2015). Other requests for this document shall be referred to DARPA Public Release Center. </a:t>
            </a: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t>Interfaces, Models, and Monitoring for Resource-aware Transformations that Augment the Lifecycle of Systems (</a:t>
            </a:r>
            <a:r>
              <a:rPr lang="en-US" sz="3200" b="1" dirty="0" err="1" smtClean="0"/>
              <a:t>IMMoRTALS</a:t>
            </a:r>
            <a:r>
              <a:rPr lang="en-US" sz="3200" b="1" dirty="0" smtClean="0"/>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p>
          <a:p>
            <a:pPr algn="ctr"/>
            <a:r>
              <a:rPr lang="en-US" sz="1600" dirty="0" smtClean="0"/>
              <a:t>Matt Gillen (BBN)</a:t>
            </a:r>
            <a:endParaRPr lang="en-US" sz="1600" dirty="0"/>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schemeClr val="tx1"/>
                </a:solidFill>
              </a:rPr>
              <a:t>July, 2016</a:t>
            </a:r>
            <a:endParaRPr lang="en-US" dirty="0">
              <a:solidFill>
                <a:schemeClr val="tx1"/>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Future evolution of requirements</a:t>
            </a:r>
            <a:endParaRPr lang="en-US" dirty="0"/>
          </a:p>
        </p:txBody>
      </p:sp>
      <p:sp>
        <p:nvSpPr>
          <p:cNvPr id="9" name="Content Placeholder 8"/>
          <p:cNvSpPr>
            <a:spLocks noGrp="1"/>
          </p:cNvSpPr>
          <p:nvPr>
            <p:ph idx="1"/>
          </p:nvPr>
        </p:nvSpPr>
        <p:spPr/>
        <p:txBody>
          <a:bodyPr/>
          <a:lstStyle/>
          <a:p>
            <a:r>
              <a:rPr lang="en-US" dirty="0" smtClean="0"/>
              <a:t>Auditing (e.g. legal req. to record track history)</a:t>
            </a:r>
          </a:p>
          <a:p>
            <a:r>
              <a:rPr lang="en-US" dirty="0" smtClean="0"/>
              <a:t>Data-at-rest security</a:t>
            </a:r>
          </a:p>
          <a:p>
            <a:r>
              <a:rPr lang="en-US" dirty="0" smtClean="0"/>
              <a:t>Data-in-transit security</a:t>
            </a:r>
          </a:p>
          <a:p>
            <a:r>
              <a:rPr lang="en-US" dirty="0" smtClean="0"/>
              <a:t>Wire-format requirements (e.g. less efficient wire-protocol might be required for integration with legacy systems)</a:t>
            </a:r>
          </a:p>
          <a:p>
            <a:r>
              <a:rPr lang="en-US" dirty="0" smtClean="0"/>
              <a:t>3</a:t>
            </a:r>
            <a:r>
              <a:rPr lang="en-US" baseline="30000" dirty="0" smtClean="0"/>
              <a:t>rd</a:t>
            </a:r>
            <a:r>
              <a:rPr lang="en-US" dirty="0" smtClean="0"/>
              <a:t> party library changes</a:t>
            </a:r>
            <a:endParaRPr lang="en-US" dirty="0"/>
          </a:p>
        </p:txBody>
      </p:sp>
      <p:sp>
        <p:nvSpPr>
          <p:cNvPr id="7" name="Slide Number Placeholder 6"/>
          <p:cNvSpPr>
            <a:spLocks noGrp="1"/>
          </p:cNvSpPr>
          <p:nvPr>
            <p:ph type="sldNum" sz="quarter" idx="12"/>
          </p:nvPr>
        </p:nvSpPr>
        <p:spPr/>
        <p:txBody>
          <a:bodyPr/>
          <a:lstStyle/>
          <a:p>
            <a:fld id="{3BCF4AC1-43DB-4EF3-9E3E-72F89059F20C}" type="slidenum">
              <a:rPr lang="en-US" smtClean="0"/>
              <a:pPr/>
              <a:t>10</a:t>
            </a:fld>
            <a:endParaRPr lang="en-US"/>
          </a:p>
        </p:txBody>
      </p:sp>
    </p:spTree>
    <p:extLst>
      <p:ext uri="{BB962C8B-B14F-4D97-AF65-F5344CB8AC3E}">
        <p14:creationId xmlns:p14="http://schemas.microsoft.com/office/powerpoint/2010/main" val="3406711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Example scenarios</a:t>
            </a:r>
            <a:endParaRPr lang="en-US" dirty="0"/>
          </a:p>
        </p:txBody>
      </p:sp>
      <p:sp>
        <p:nvSpPr>
          <p:cNvPr id="3" name="Content Placeholder 2"/>
          <p:cNvSpPr>
            <a:spLocks noGrp="1"/>
          </p:cNvSpPr>
          <p:nvPr>
            <p:ph idx="1"/>
          </p:nvPr>
        </p:nvSpPr>
        <p:spPr>
          <a:xfrm>
            <a:off x="441435" y="4341375"/>
            <a:ext cx="8560674" cy="2262352"/>
          </a:xfrm>
        </p:spPr>
        <p:txBody>
          <a:bodyPr/>
          <a:lstStyle/>
          <a:p>
            <a:r>
              <a:rPr lang="en-US" dirty="0" smtClean="0"/>
              <a:t>To illustrate the vision, we present two ways in which the baseline application might evolve</a:t>
            </a:r>
          </a:p>
          <a:p>
            <a:pPr lvl="1"/>
            <a:r>
              <a:rPr lang="en-US" dirty="0" smtClean="0"/>
              <a:t>New mission requirement: secure data-at-rest</a:t>
            </a:r>
          </a:p>
          <a:p>
            <a:pPr lvl="1"/>
            <a:r>
              <a:rPr lang="en-US" dirty="0" smtClean="0"/>
              <a:t>New mission requirement: scale up number of users from 10 to 1000.</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11</a:t>
            </a:fld>
            <a:endParaRPr lang="en-US"/>
          </a:p>
        </p:txBody>
      </p:sp>
      <p:sp>
        <p:nvSpPr>
          <p:cNvPr id="5" name="TextBox 4"/>
          <p:cNvSpPr txBox="1"/>
          <p:nvPr/>
        </p:nvSpPr>
        <p:spPr>
          <a:xfrm>
            <a:off x="394138" y="1011830"/>
            <a:ext cx="8607971" cy="3333220"/>
          </a:xfrm>
          <a:prstGeom prst="rect">
            <a:avLst/>
          </a:prstGeom>
          <a:solidFill>
            <a:schemeClr val="tx1"/>
          </a:solidFill>
        </p:spPr>
        <p:txBody>
          <a:bodyPr wrap="square" rtlCol="0">
            <a:spAutoFit/>
          </a:bodyPr>
          <a:lstStyle/>
          <a:p>
            <a:pPr marL="457200" indent="-457200">
              <a:lnSpc>
                <a:spcPct val="90000"/>
              </a:lnSpc>
              <a:buAutoNum type="arabicPeriod"/>
            </a:pPr>
            <a:r>
              <a:rPr lang="en-US" b="1" i="1" dirty="0" smtClean="0">
                <a:solidFill>
                  <a:schemeClr val="bg1"/>
                </a:solidFill>
              </a:rPr>
              <a:t>Introduce baseline application (android clients and a server) disseminating SA data first– may be a diagram</a:t>
            </a:r>
          </a:p>
          <a:p>
            <a:pPr marL="457200" indent="-457200">
              <a:lnSpc>
                <a:spcPct val="90000"/>
              </a:lnSpc>
              <a:buAutoNum type="arabicPeriod"/>
            </a:pPr>
            <a:r>
              <a:rPr lang="en-US" b="1" i="1" dirty="0" smtClean="0">
                <a:solidFill>
                  <a:schemeClr val="bg1"/>
                </a:solidFill>
              </a:rPr>
              <a:t>Mention that initially we are focusing on adapting to echo system changes that are prescribed as new mission requirements,  and explain how the same work flow applies when such changes are sensed (diagram in poster?)</a:t>
            </a:r>
          </a:p>
          <a:p>
            <a:pPr marL="457200" indent="-457200">
              <a:lnSpc>
                <a:spcPct val="90000"/>
              </a:lnSpc>
              <a:buAutoNum type="arabicPeriod"/>
            </a:pPr>
            <a:r>
              <a:rPr lang="en-US" b="1" i="1" dirty="0" smtClean="0">
                <a:solidFill>
                  <a:schemeClr val="bg1"/>
                </a:solidFill>
              </a:rPr>
              <a:t>Then say that we are highlighting how </a:t>
            </a:r>
            <a:r>
              <a:rPr lang="en-US" b="1" i="1" dirty="0" err="1" smtClean="0">
                <a:solidFill>
                  <a:schemeClr val="bg1"/>
                </a:solidFill>
              </a:rPr>
              <a:t>IMMoRTALS</a:t>
            </a:r>
            <a:r>
              <a:rPr lang="en-US" b="1" i="1" dirty="0" smtClean="0">
                <a:solidFill>
                  <a:schemeClr val="bg1"/>
                </a:solidFill>
              </a:rPr>
              <a:t> work using variations of our CPs, highlight the differences between the CPs and what you are describing and why two (i.e., they illustrate different aspects/features– what are the differences?)</a:t>
            </a:r>
          </a:p>
          <a:p>
            <a:pPr marL="457200" indent="-457200">
              <a:lnSpc>
                <a:spcPct val="90000"/>
              </a:lnSpc>
              <a:buAutoNum type="arabicPeriod"/>
            </a:pPr>
            <a:r>
              <a:rPr lang="en-US" b="1" i="1" dirty="0" smtClean="0">
                <a:solidFill>
                  <a:schemeClr val="bg1"/>
                </a:solidFill>
              </a:rPr>
              <a:t>If pressed for time, we should consider 1 case only</a:t>
            </a:r>
          </a:p>
          <a:p>
            <a:pPr>
              <a:lnSpc>
                <a:spcPct val="90000"/>
              </a:lnSpc>
            </a:pPr>
            <a:r>
              <a:rPr lang="en-US" b="1" i="1" dirty="0" smtClean="0">
                <a:solidFill>
                  <a:schemeClr val="bg1"/>
                </a:solidFill>
              </a:rPr>
              <a:t>Note: only 1 above needs a diagram, the rest are voice over– the diagram and some tweaking of the bullets below is all that is nee</a:t>
            </a:r>
            <a:endParaRPr lang="en-US" b="1" i="1" dirty="0">
              <a:solidFill>
                <a:schemeClr val="bg1"/>
              </a:solidFill>
            </a:endParaRPr>
          </a:p>
        </p:txBody>
      </p:sp>
    </p:spTree>
    <p:extLst>
      <p:ext uri="{BB962C8B-B14F-4D97-AF65-F5344CB8AC3E}">
        <p14:creationId xmlns:p14="http://schemas.microsoft.com/office/powerpoint/2010/main" val="391561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Secure Data-at-Rest</a:t>
            </a:r>
            <a:endParaRPr lang="en-US" dirty="0"/>
          </a:p>
        </p:txBody>
      </p:sp>
      <p:sp>
        <p:nvSpPr>
          <p:cNvPr id="3" name="Content Placeholder 2"/>
          <p:cNvSpPr>
            <a:spLocks noGrp="1"/>
          </p:cNvSpPr>
          <p:nvPr>
            <p:ph idx="1"/>
          </p:nvPr>
        </p:nvSpPr>
        <p:spPr>
          <a:xfrm>
            <a:off x="457200" y="1284889"/>
            <a:ext cx="8229600" cy="5153349"/>
          </a:xfrm>
        </p:spPr>
        <p:txBody>
          <a:bodyPr/>
          <a:lstStyle/>
          <a:p>
            <a:r>
              <a:rPr lang="en-US" dirty="0" smtClean="0"/>
              <a:t>Problem: devices are to be deployed in such a way that they might be lost.  Any data stored on the device must be encrypted.</a:t>
            </a:r>
          </a:p>
          <a:p>
            <a:r>
              <a:rPr lang="en-US" dirty="0" smtClean="0"/>
              <a:t>Desired outcome:</a:t>
            </a:r>
          </a:p>
          <a:p>
            <a:pPr lvl="1"/>
            <a:r>
              <a:rPr lang="en-US" dirty="0" smtClean="0"/>
              <a:t>Identify parts of application that write to disk</a:t>
            </a:r>
          </a:p>
          <a:p>
            <a:pPr lvl="1"/>
            <a:r>
              <a:rPr lang="en-US" dirty="0" smtClean="0"/>
              <a:t>Evaluate replacements if ‘encrypting’ versions of those application aspects exist, if not, attempt to combine an </a:t>
            </a:r>
            <a:r>
              <a:rPr lang="en-US" dirty="0" err="1" smtClean="0"/>
              <a:t>encryptor</a:t>
            </a:r>
            <a:r>
              <a:rPr lang="en-US" dirty="0" smtClean="0"/>
              <a:t> functionality with each functional component that writes to disk</a:t>
            </a:r>
          </a:p>
          <a:p>
            <a:pPr lvl="1"/>
            <a:r>
              <a:rPr lang="en-US" dirty="0" smtClean="0"/>
              <a:t>Ensure that the extra resources needed to do encryption do not ‘break the budget’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12</a:t>
            </a:fld>
            <a:endParaRPr lang="en-US"/>
          </a:p>
        </p:txBody>
      </p:sp>
      <p:sp>
        <p:nvSpPr>
          <p:cNvPr id="5" name="TextBox 4"/>
          <p:cNvSpPr txBox="1"/>
          <p:nvPr/>
        </p:nvSpPr>
        <p:spPr>
          <a:xfrm>
            <a:off x="8056179" y="2349062"/>
            <a:ext cx="2784193" cy="3416320"/>
          </a:xfrm>
          <a:prstGeom prst="rect">
            <a:avLst/>
          </a:prstGeom>
          <a:solidFill>
            <a:schemeClr val="tx1"/>
          </a:solidFill>
        </p:spPr>
        <p:txBody>
          <a:bodyPr wrap="square" rtlCol="0">
            <a:spAutoFit/>
          </a:bodyPr>
          <a:lstStyle/>
          <a:p>
            <a:r>
              <a:rPr lang="en-US" dirty="0" smtClean="0">
                <a:solidFill>
                  <a:schemeClr val="bg1"/>
                </a:solidFill>
              </a:rPr>
              <a:t>Be ready to answer the question what shape or form the “</a:t>
            </a:r>
            <a:r>
              <a:rPr lang="en-US" dirty="0" err="1" smtClean="0">
                <a:solidFill>
                  <a:schemeClr val="bg1"/>
                </a:solidFill>
              </a:rPr>
              <a:t>encryptor</a:t>
            </a:r>
            <a:r>
              <a:rPr lang="en-US" dirty="0" smtClean="0">
                <a:solidFill>
                  <a:schemeClr val="bg1"/>
                </a:solidFill>
              </a:rPr>
              <a:t>” functionality are you starting with? </a:t>
            </a:r>
          </a:p>
          <a:p>
            <a:r>
              <a:rPr lang="en-US" dirty="0" smtClean="0">
                <a:solidFill>
                  <a:schemeClr val="bg1"/>
                </a:solidFill>
              </a:rPr>
              <a:t>(what are they, where do they come from)</a:t>
            </a:r>
          </a:p>
          <a:p>
            <a:endParaRPr lang="en-US" dirty="0">
              <a:solidFill>
                <a:schemeClr val="bg1"/>
              </a:solidFill>
            </a:endParaRPr>
          </a:p>
          <a:p>
            <a:r>
              <a:rPr lang="en-US" dirty="0" smtClean="0">
                <a:solidFill>
                  <a:schemeClr val="bg1"/>
                </a:solidFill>
              </a:rPr>
              <a:t>Also mention that encryption is an example of a class of transformations…</a:t>
            </a:r>
            <a:endParaRPr lang="en-US" dirty="0">
              <a:solidFill>
                <a:schemeClr val="bg1"/>
              </a:solidFill>
            </a:endParaRPr>
          </a:p>
        </p:txBody>
      </p:sp>
    </p:spTree>
    <p:extLst>
      <p:ext uri="{BB962C8B-B14F-4D97-AF65-F5344CB8AC3E}">
        <p14:creationId xmlns:p14="http://schemas.microsoft.com/office/powerpoint/2010/main" val="27561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Data-at-rest </a:t>
            </a:r>
            <a:endParaRPr lang="en-US" dirty="0"/>
          </a:p>
        </p:txBody>
      </p:sp>
      <p:sp>
        <p:nvSpPr>
          <p:cNvPr id="3" name="Content Placeholder 2"/>
          <p:cNvSpPr>
            <a:spLocks noGrp="1"/>
          </p:cNvSpPr>
          <p:nvPr>
            <p:ph idx="1"/>
          </p:nvPr>
        </p:nvSpPr>
        <p:spPr/>
        <p:txBody>
          <a:bodyPr/>
          <a:lstStyle/>
          <a:p>
            <a:r>
              <a:rPr lang="en-US" dirty="0" smtClean="0"/>
              <a:t>Assume functional aspects of application are known.</a:t>
            </a:r>
          </a:p>
          <a:p>
            <a:r>
              <a:rPr lang="en-US" dirty="0" smtClean="0"/>
              <a:t>Use </a:t>
            </a:r>
            <a:r>
              <a:rPr lang="en-US" dirty="0" err="1" smtClean="0"/>
              <a:t>Droidscope</a:t>
            </a:r>
            <a:r>
              <a:rPr lang="en-US" dirty="0" smtClean="0"/>
              <a:t> to find calls to </a:t>
            </a:r>
            <a:r>
              <a:rPr lang="en-US" dirty="0" err="1" smtClean="0"/>
              <a:t>File.write</a:t>
            </a:r>
            <a:r>
              <a:rPr lang="en-US" dirty="0" smtClean="0"/>
              <a:t>().  Work up the call-graph until we get to a functional aspect.  </a:t>
            </a:r>
            <a:r>
              <a:rPr lang="en-US" i="1" dirty="0" smtClean="0"/>
              <a:t>Assume we find a functional component called </a:t>
            </a:r>
            <a:r>
              <a:rPr lang="en-US" i="1" dirty="0" err="1" smtClean="0"/>
              <a:t>TrackWriter</a:t>
            </a:r>
            <a:r>
              <a:rPr lang="en-US" i="1" dirty="0" smtClean="0"/>
              <a:t>.</a:t>
            </a:r>
          </a:p>
          <a:p>
            <a:r>
              <a:rPr lang="en-US" dirty="0" smtClean="0"/>
              <a:t>Look for functional replacements for </a:t>
            </a:r>
            <a:r>
              <a:rPr lang="en-US" i="1" dirty="0" err="1" smtClean="0"/>
              <a:t>TrackWriter</a:t>
            </a:r>
            <a:r>
              <a:rPr lang="en-US" dirty="0" smtClean="0"/>
              <a:t> that have properties matching the mission requirements.  If found, replace.  If not, attempt to compose </a:t>
            </a:r>
            <a:r>
              <a:rPr lang="en-US" i="1" dirty="0" err="1" smtClean="0"/>
              <a:t>TrackWriter</a:t>
            </a:r>
            <a:r>
              <a:rPr lang="en-US" i="1" dirty="0"/>
              <a:t> </a:t>
            </a:r>
            <a:r>
              <a:rPr lang="en-US" dirty="0" smtClean="0"/>
              <a:t>with other functionality.</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
        <p:nvSpPr>
          <p:cNvPr id="5" name="Rectangle 4"/>
          <p:cNvSpPr/>
          <p:nvPr/>
        </p:nvSpPr>
        <p:spPr>
          <a:xfrm>
            <a:off x="258552" y="1416207"/>
            <a:ext cx="8617819" cy="2955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266985" y="1080329"/>
            <a:ext cx="1980094" cy="369332"/>
          </a:xfrm>
          <a:prstGeom prst="rect">
            <a:avLst/>
          </a:prstGeom>
          <a:noFill/>
        </p:spPr>
        <p:txBody>
          <a:bodyPr wrap="none" rtlCol="0">
            <a:spAutoFit/>
          </a:bodyPr>
          <a:lstStyle/>
          <a:p>
            <a:r>
              <a:rPr lang="en-US" dirty="0" smtClean="0">
                <a:solidFill>
                  <a:srgbClr val="FF0000"/>
                </a:solidFill>
              </a:rPr>
              <a:t>Program Analysis</a:t>
            </a:r>
            <a:endParaRPr lang="en-US" dirty="0">
              <a:solidFill>
                <a:srgbClr val="FF0000"/>
              </a:solidFill>
            </a:endParaRPr>
          </a:p>
        </p:txBody>
      </p:sp>
    </p:spTree>
    <p:extLst>
      <p:ext uri="{BB962C8B-B14F-4D97-AF65-F5344CB8AC3E}">
        <p14:creationId xmlns:p14="http://schemas.microsoft.com/office/powerpoint/2010/main" val="385496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Data-at-rest</a:t>
            </a:r>
            <a:endParaRPr lang="en-US" dirty="0"/>
          </a:p>
        </p:txBody>
      </p:sp>
      <p:sp>
        <p:nvSpPr>
          <p:cNvPr id="3" name="Content Placeholder 2"/>
          <p:cNvSpPr>
            <a:spLocks noGrp="1"/>
          </p:cNvSpPr>
          <p:nvPr>
            <p:ph idx="1"/>
          </p:nvPr>
        </p:nvSpPr>
        <p:spPr/>
        <p:txBody>
          <a:bodyPr/>
          <a:lstStyle/>
          <a:p>
            <a:r>
              <a:rPr lang="en-US" dirty="0" smtClean="0"/>
              <a:t>Once replacement or composition finds suitable functionality, evaluate proposed solution against resource constraints (CPU, network bandwidth, </a:t>
            </a:r>
            <a:r>
              <a:rPr lang="en-US" dirty="0" err="1" smtClean="0"/>
              <a:t>etc</a:t>
            </a:r>
            <a:r>
              <a:rPr lang="en-US" dirty="0" smtClean="0"/>
              <a:t>)</a:t>
            </a:r>
          </a:p>
          <a:p>
            <a:r>
              <a:rPr lang="en-US" dirty="0" smtClean="0"/>
              <a:t>If no resource constraints are violated, assemble application and test/validate.</a:t>
            </a:r>
          </a:p>
        </p:txBody>
      </p:sp>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
        <p:nvSpPr>
          <p:cNvPr id="5" name="TextBox 4"/>
          <p:cNvSpPr txBox="1"/>
          <p:nvPr/>
        </p:nvSpPr>
        <p:spPr>
          <a:xfrm>
            <a:off x="515445" y="4425314"/>
            <a:ext cx="8628555" cy="2585323"/>
          </a:xfrm>
          <a:prstGeom prst="rect">
            <a:avLst/>
          </a:prstGeom>
          <a:solidFill>
            <a:schemeClr val="tx1"/>
          </a:solidFill>
        </p:spPr>
        <p:txBody>
          <a:bodyPr wrap="square" rtlCol="0">
            <a:spAutoFit/>
          </a:bodyPr>
          <a:lstStyle/>
          <a:p>
            <a:r>
              <a:rPr lang="en-US" sz="1600" dirty="0" smtClean="0">
                <a:solidFill>
                  <a:schemeClr val="bg1"/>
                </a:solidFill>
              </a:rPr>
              <a:t>Need to find a way to shorten this section. One idea is to show a code fragment and highlight statements, enclosing functions </a:t>
            </a:r>
            <a:r>
              <a:rPr lang="en-US" sz="1600" dirty="0" err="1" smtClean="0">
                <a:solidFill>
                  <a:schemeClr val="bg1"/>
                </a:solidFill>
              </a:rPr>
              <a:t>etc</a:t>
            </a:r>
            <a:r>
              <a:rPr lang="en-US" sz="1600" dirty="0" smtClean="0">
                <a:solidFill>
                  <a:schemeClr val="bg1"/>
                </a:solidFill>
              </a:rPr>
              <a:t> instead of text…</a:t>
            </a:r>
          </a:p>
          <a:p>
            <a:endParaRPr lang="en-US" sz="1600" dirty="0">
              <a:solidFill>
                <a:schemeClr val="bg1"/>
              </a:solidFill>
            </a:endParaRPr>
          </a:p>
          <a:p>
            <a:r>
              <a:rPr lang="en-US" sz="1600" dirty="0" smtClean="0">
                <a:solidFill>
                  <a:schemeClr val="bg1"/>
                </a:solidFill>
              </a:rPr>
              <a:t>…and block diagrams instead of borders on text bullet…</a:t>
            </a:r>
          </a:p>
          <a:p>
            <a:r>
              <a:rPr lang="en-US" sz="1600" dirty="0" smtClean="0">
                <a:solidFill>
                  <a:schemeClr val="bg1"/>
                </a:solidFill>
              </a:rPr>
              <a:t>… need to summarize the hard problems after the motivating examples </a:t>
            </a:r>
          </a:p>
          <a:p>
            <a:pPr marL="285750" indent="-285750">
              <a:buFont typeface="Arial" panose="020B0604020202020204" pitchFamily="34" charset="0"/>
              <a:buChar char="•"/>
            </a:pPr>
            <a:r>
              <a:rPr lang="en-US" sz="1600" dirty="0" smtClean="0">
                <a:solidFill>
                  <a:schemeClr val="bg1"/>
                </a:solidFill>
              </a:rPr>
              <a:t>How to  crawl up from lower level statements to higher level constructs</a:t>
            </a:r>
          </a:p>
          <a:p>
            <a:pPr marL="285750" indent="-285750">
              <a:buFont typeface="Arial" panose="020B0604020202020204" pitchFamily="34" charset="0"/>
              <a:buChar char="•"/>
            </a:pPr>
            <a:r>
              <a:rPr lang="en-US" sz="1600" dirty="0" smtClean="0">
                <a:solidFill>
                  <a:schemeClr val="bg1"/>
                </a:solidFill>
              </a:rPr>
              <a:t>How to compose</a:t>
            </a:r>
          </a:p>
          <a:p>
            <a:pPr marL="285750" indent="-285750">
              <a:buFont typeface="Arial" panose="020B0604020202020204" pitchFamily="34" charset="0"/>
              <a:buChar char="•"/>
            </a:pPr>
            <a:r>
              <a:rPr lang="en-US" sz="1600" dirty="0" smtClean="0">
                <a:solidFill>
                  <a:schemeClr val="bg1"/>
                </a:solidFill>
              </a:rPr>
              <a:t>How to collect the resource footprint of the composed construct, recourse when resource DSL fails?</a:t>
            </a:r>
          </a:p>
          <a:p>
            <a:pPr marL="285750" indent="-285750">
              <a:buFont typeface="Arial" panose="020B0604020202020204" pitchFamily="34" charset="0"/>
              <a:buChar char="•"/>
            </a:pPr>
            <a:r>
              <a:rPr lang="en-US" sz="1600" dirty="0" smtClean="0">
                <a:solidFill>
                  <a:schemeClr val="bg1"/>
                </a:solidFill>
              </a:rPr>
              <a:t>How to build </a:t>
            </a:r>
            <a:endParaRPr lang="en-US" sz="1600" dirty="0">
              <a:solidFill>
                <a:schemeClr val="bg1"/>
              </a:solidFill>
            </a:endParaRPr>
          </a:p>
        </p:txBody>
      </p:sp>
    </p:spTree>
    <p:extLst>
      <p:ext uri="{BB962C8B-B14F-4D97-AF65-F5344CB8AC3E}">
        <p14:creationId xmlns:p14="http://schemas.microsoft.com/office/powerpoint/2010/main" val="3718473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Data-at-Rest: complicating factors</a:t>
            </a:r>
            <a:endParaRPr lang="en-US" dirty="0"/>
          </a:p>
        </p:txBody>
      </p:sp>
      <p:sp>
        <p:nvSpPr>
          <p:cNvPr id="3" name="Content Placeholder 2"/>
          <p:cNvSpPr>
            <a:spLocks noGrp="1"/>
          </p:cNvSpPr>
          <p:nvPr>
            <p:ph idx="1"/>
          </p:nvPr>
        </p:nvSpPr>
        <p:spPr>
          <a:xfrm>
            <a:off x="457200" y="1209908"/>
            <a:ext cx="8229600" cy="4525963"/>
          </a:xfrm>
        </p:spPr>
        <p:txBody>
          <a:bodyPr/>
          <a:lstStyle/>
          <a:p>
            <a:r>
              <a:rPr lang="en-US" dirty="0" smtClean="0"/>
              <a:t>Resource consumption of encryption operations is input-size dependent.  </a:t>
            </a:r>
          </a:p>
          <a:p>
            <a:pPr lvl="1"/>
            <a:r>
              <a:rPr lang="en-US" dirty="0" smtClean="0"/>
              <a:t>Mission requirements might dictate 1MP image or 12 MP image.  </a:t>
            </a:r>
          </a:p>
          <a:p>
            <a:pPr lvl="1"/>
            <a:r>
              <a:rPr lang="en-US" dirty="0" smtClean="0"/>
              <a:t>Deployment hardware might affect input size or resource constraints in other ways (e.g. changed default image size, different amount of disk-storage)</a:t>
            </a:r>
          </a:p>
          <a:p>
            <a:r>
              <a:rPr lang="en-US" dirty="0" smtClean="0"/>
              <a:t>Input size is “given” by a combination of deployment hardware and mission requirements.  </a:t>
            </a:r>
          </a:p>
          <a:p>
            <a:pPr lvl="1"/>
            <a:r>
              <a:rPr lang="en-US" dirty="0" err="1" smtClean="0"/>
              <a:t>IMMoRTALS</a:t>
            </a:r>
            <a:r>
              <a:rPr lang="en-US" dirty="0" smtClean="0"/>
              <a:t> will profile each DFU for each potential input size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15</a:t>
            </a:fld>
            <a:endParaRPr lang="en-US"/>
          </a:p>
        </p:txBody>
      </p:sp>
    </p:spTree>
    <p:extLst>
      <p:ext uri="{BB962C8B-B14F-4D97-AF65-F5344CB8AC3E}">
        <p14:creationId xmlns:p14="http://schemas.microsoft.com/office/powerpoint/2010/main" val="77525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Scale number of users up</a:t>
            </a:r>
            <a:endParaRPr lang="en-US" dirty="0"/>
          </a:p>
        </p:txBody>
      </p:sp>
      <p:sp>
        <p:nvSpPr>
          <p:cNvPr id="3" name="Content Placeholder 2"/>
          <p:cNvSpPr>
            <a:spLocks noGrp="1"/>
          </p:cNvSpPr>
          <p:nvPr>
            <p:ph idx="1"/>
          </p:nvPr>
        </p:nvSpPr>
        <p:spPr/>
        <p:txBody>
          <a:bodyPr/>
          <a:lstStyle/>
          <a:p>
            <a:r>
              <a:rPr lang="en-US" dirty="0" smtClean="0"/>
              <a:t>Problem: typical deployments of application involve &lt; 20 clients, but a major event requires large numbers of clients.  </a:t>
            </a:r>
          </a:p>
          <a:p>
            <a:r>
              <a:rPr lang="en-US" dirty="0" smtClean="0"/>
              <a:t>Desired outcome:</a:t>
            </a:r>
          </a:p>
          <a:p>
            <a:pPr lvl="1"/>
            <a:r>
              <a:rPr lang="en-US" dirty="0" smtClean="0"/>
              <a:t>Identify parts of the application that are affected by “number of clients”.</a:t>
            </a:r>
          </a:p>
          <a:p>
            <a:pPr lvl="1"/>
            <a:r>
              <a:rPr lang="en-US" dirty="0" smtClean="0"/>
              <a:t>Identify constrained / oversubscribed resources</a:t>
            </a:r>
          </a:p>
          <a:p>
            <a:pPr lvl="1"/>
            <a:r>
              <a:rPr lang="en-US" dirty="0" smtClean="0"/>
              <a:t>Evaluate functional components that might be added to relieve the constrained resources.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16</a:t>
            </a:fld>
            <a:endParaRPr lang="en-US"/>
          </a:p>
        </p:txBody>
      </p:sp>
    </p:spTree>
    <p:extLst>
      <p:ext uri="{BB962C8B-B14F-4D97-AF65-F5344CB8AC3E}">
        <p14:creationId xmlns:p14="http://schemas.microsoft.com/office/powerpoint/2010/main" val="75204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Scaling up: A-priori</a:t>
            </a:r>
            <a:endParaRPr lang="en-US" dirty="0"/>
          </a:p>
        </p:txBody>
      </p:sp>
      <p:sp>
        <p:nvSpPr>
          <p:cNvPr id="3" name="Content Placeholder 2"/>
          <p:cNvSpPr>
            <a:spLocks noGrp="1"/>
          </p:cNvSpPr>
          <p:nvPr>
            <p:ph idx="1"/>
          </p:nvPr>
        </p:nvSpPr>
        <p:spPr/>
        <p:txBody>
          <a:bodyPr/>
          <a:lstStyle/>
          <a:p>
            <a:r>
              <a:rPr lang="en-US" dirty="0" smtClean="0"/>
              <a:t>Assume functional aspects are known; architecture is known (i.e. PLA gives us knowledge of how platform aspects fit together).  </a:t>
            </a:r>
          </a:p>
          <a:p>
            <a:r>
              <a:rPr lang="en-US" dirty="0" err="1" smtClean="0"/>
              <a:t>Droidscope</a:t>
            </a:r>
            <a:r>
              <a:rPr lang="en-US" dirty="0" smtClean="0"/>
              <a:t> finds </a:t>
            </a:r>
            <a:r>
              <a:rPr lang="en-US" dirty="0" err="1" smtClean="0"/>
              <a:t>Socket.write</a:t>
            </a:r>
            <a:r>
              <a:rPr lang="en-US" dirty="0" smtClean="0"/>
              <a:t>() calls, and works up call-graph to functional aspect boundary to identify functional aspects using network.</a:t>
            </a:r>
          </a:p>
          <a:p>
            <a:r>
              <a:rPr lang="en-US" dirty="0" smtClean="0"/>
              <a:t>PLA tells us which functional aspects are connected to the network, and how often each functional aspect is called (e.g. once per sec per client)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17</a:t>
            </a:fld>
            <a:endParaRPr lang="en-US"/>
          </a:p>
        </p:txBody>
      </p:sp>
      <p:sp>
        <p:nvSpPr>
          <p:cNvPr id="5" name="Rectangle 4"/>
          <p:cNvSpPr/>
          <p:nvPr/>
        </p:nvSpPr>
        <p:spPr>
          <a:xfrm>
            <a:off x="258552" y="1416207"/>
            <a:ext cx="8617819" cy="48619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142204" y="1080329"/>
            <a:ext cx="2104876" cy="369332"/>
          </a:xfrm>
          <a:prstGeom prst="rect">
            <a:avLst/>
          </a:prstGeom>
          <a:noFill/>
        </p:spPr>
        <p:txBody>
          <a:bodyPr wrap="square" rtlCol="0">
            <a:spAutoFit/>
          </a:bodyPr>
          <a:lstStyle/>
          <a:p>
            <a:r>
              <a:rPr lang="en-US" dirty="0" smtClean="0">
                <a:solidFill>
                  <a:srgbClr val="FF0000"/>
                </a:solidFill>
              </a:rPr>
              <a:t>Program Analysis</a:t>
            </a:r>
            <a:endParaRPr lang="en-US" dirty="0">
              <a:solidFill>
                <a:srgbClr val="FF0000"/>
              </a:solidFill>
            </a:endParaRPr>
          </a:p>
        </p:txBody>
      </p:sp>
    </p:spTree>
    <p:extLst>
      <p:ext uri="{BB962C8B-B14F-4D97-AF65-F5344CB8AC3E}">
        <p14:creationId xmlns:p14="http://schemas.microsoft.com/office/powerpoint/2010/main" val="2815304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Scaling up</a:t>
            </a:r>
            <a:endParaRPr lang="en-US" dirty="0"/>
          </a:p>
        </p:txBody>
      </p:sp>
      <p:sp>
        <p:nvSpPr>
          <p:cNvPr id="3" name="Content Placeholder 2"/>
          <p:cNvSpPr>
            <a:spLocks noGrp="1"/>
          </p:cNvSpPr>
          <p:nvPr>
            <p:ph idx="1"/>
          </p:nvPr>
        </p:nvSpPr>
        <p:spPr/>
        <p:txBody>
          <a:bodyPr/>
          <a:lstStyle/>
          <a:p>
            <a:r>
              <a:rPr lang="en-US" dirty="0" smtClean="0"/>
              <a:t>Evaluate resource consumption in new environment (more clients mean increased bandwidth needed for server and each client).</a:t>
            </a:r>
          </a:p>
          <a:p>
            <a:r>
              <a:rPr lang="en-US" dirty="0" smtClean="0"/>
              <a:t>Identify functional options (e.g. compose ‘compression’ functionality with aspects that write to network).</a:t>
            </a:r>
          </a:p>
          <a:p>
            <a:r>
              <a:rPr lang="en-US" dirty="0" smtClean="0"/>
              <a:t>Evaluate resource consumption of proposed solutions until a feasible option is found.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18</a:t>
            </a:fld>
            <a:endParaRPr lang="en-US"/>
          </a:p>
        </p:txBody>
      </p:sp>
    </p:spTree>
    <p:extLst>
      <p:ext uri="{BB962C8B-B14F-4D97-AF65-F5344CB8AC3E}">
        <p14:creationId xmlns:p14="http://schemas.microsoft.com/office/powerpoint/2010/main" val="181189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scenarios</a:t>
            </a:r>
            <a:endParaRPr lang="en-US" dirty="0"/>
          </a:p>
        </p:txBody>
      </p:sp>
      <p:sp>
        <p:nvSpPr>
          <p:cNvPr id="3" name="Content Placeholder 2"/>
          <p:cNvSpPr>
            <a:spLocks noGrp="1"/>
          </p:cNvSpPr>
          <p:nvPr>
            <p:ph idx="1"/>
          </p:nvPr>
        </p:nvSpPr>
        <p:spPr/>
        <p:txBody>
          <a:bodyPr/>
          <a:lstStyle/>
          <a:p>
            <a:r>
              <a:rPr lang="en-US" dirty="0" smtClean="0"/>
              <a:t>SA applications with a fixed report rate might vary in both report rate and number of clients, both of which have implications for bandwidth usage.</a:t>
            </a:r>
          </a:p>
          <a:p>
            <a:r>
              <a:rPr lang="en-US" dirty="0" smtClean="0"/>
              <a:t>Image size affects both bandwidth consumption and CPU consumption.</a:t>
            </a:r>
          </a:p>
          <a:p>
            <a:r>
              <a:rPr lang="en-US" dirty="0" smtClean="0"/>
              <a:t>Scenarios might change rate, number of clients, image size, available bandwidth</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19</a:t>
            </a:fld>
            <a:endParaRPr lang="en-US"/>
          </a:p>
        </p:txBody>
      </p:sp>
    </p:spTree>
    <p:extLst>
      <p:ext uri="{BB962C8B-B14F-4D97-AF65-F5344CB8AC3E}">
        <p14:creationId xmlns:p14="http://schemas.microsoft.com/office/powerpoint/2010/main" val="234061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2000" dirty="0" smtClean="0"/>
              <a:t>Program status/summary (Matt)</a:t>
            </a:r>
          </a:p>
          <a:p>
            <a:pPr lvl="1"/>
            <a:r>
              <a:rPr lang="en-US" sz="1800" dirty="0"/>
              <a:t>W</a:t>
            </a:r>
            <a:r>
              <a:rPr lang="en-US" sz="1800" dirty="0" smtClean="0"/>
              <a:t>here we are/accomplishments</a:t>
            </a:r>
          </a:p>
          <a:p>
            <a:r>
              <a:rPr lang="en-US" sz="2000" dirty="0" smtClean="0"/>
              <a:t>The </a:t>
            </a:r>
            <a:r>
              <a:rPr lang="en-US" sz="2000" dirty="0" err="1" smtClean="0"/>
              <a:t>IMMoRTALS</a:t>
            </a:r>
            <a:r>
              <a:rPr lang="en-US" sz="2000" dirty="0" smtClean="0"/>
              <a:t> Tactical SA Information Sharing Platform (Matt)</a:t>
            </a:r>
          </a:p>
          <a:p>
            <a:pPr lvl="1"/>
            <a:r>
              <a:rPr lang="en-US" sz="1800" dirty="0" smtClean="0"/>
              <a:t>Challenge Problems, Motivating examples, concept of operation, illustration of the problem/solution space and complexity</a:t>
            </a:r>
          </a:p>
          <a:p>
            <a:r>
              <a:rPr lang="en-US" sz="2000" dirty="0" smtClean="0"/>
              <a:t>Technical Deep Dive (Matt introduces and then hands off)</a:t>
            </a:r>
          </a:p>
          <a:p>
            <a:pPr lvl="1"/>
            <a:r>
              <a:rPr lang="en-US" sz="1800" dirty="0" smtClean="0"/>
              <a:t>Summarize current thrusts that we are working on, identify the 1 or 2 that we will deep dive into</a:t>
            </a:r>
          </a:p>
          <a:p>
            <a:pPr lvl="1"/>
            <a:r>
              <a:rPr lang="en-US" sz="1800" dirty="0" smtClean="0"/>
              <a:t>Candidates for deep dive (will we have time for all?)</a:t>
            </a:r>
          </a:p>
          <a:p>
            <a:pPr lvl="2"/>
            <a:r>
              <a:rPr lang="en-US" sz="1400" dirty="0" smtClean="0"/>
              <a:t>Modeling the ecosystem– why it is important, what have we done, what next (Vanderbilt)</a:t>
            </a:r>
          </a:p>
          <a:p>
            <a:pPr lvl="2"/>
            <a:r>
              <a:rPr lang="en-US" sz="1400" dirty="0" smtClean="0"/>
              <a:t>Discovering resource dependency and requirements– why it is important, what have we done, what next (two parts– Syracuse and OSU/Alex)</a:t>
            </a:r>
          </a:p>
          <a:p>
            <a:pPr lvl="2"/>
            <a:r>
              <a:rPr lang="en-US" sz="1400" dirty="0" smtClean="0"/>
              <a:t>DAS in action– demo/screenshots (BBN)</a:t>
            </a:r>
          </a:p>
          <a:p>
            <a:r>
              <a:rPr lang="en-US" sz="2000" dirty="0" smtClean="0"/>
              <a:t>Plans for the next quarter (Matt)</a:t>
            </a:r>
          </a:p>
          <a:p>
            <a:r>
              <a:rPr lang="en-US" sz="2000" dirty="0" smtClean="0"/>
              <a:t>Conclusion (Matt)</a:t>
            </a:r>
            <a:endParaRPr lang="en-US" sz="20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2</a:t>
            </a:fld>
            <a:endParaRPr lang="en-US"/>
          </a:p>
        </p:txBody>
      </p:sp>
    </p:spTree>
    <p:extLst>
      <p:ext uri="{BB962C8B-B14F-4D97-AF65-F5344CB8AC3E}">
        <p14:creationId xmlns:p14="http://schemas.microsoft.com/office/powerpoint/2010/main" val="155536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Solution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20</a:t>
            </a:fld>
            <a:endParaRPr lang="en-US"/>
          </a:p>
        </p:txBody>
      </p:sp>
      <p:pic>
        <p:nvPicPr>
          <p:cNvPr id="61" name="Picture 60"/>
          <p:cNvPicPr>
            <a:picLocks noChangeAspect="1"/>
          </p:cNvPicPr>
          <p:nvPr/>
        </p:nvPicPr>
        <p:blipFill>
          <a:blip r:embed="rId2"/>
          <a:stretch>
            <a:fillRect/>
          </a:stretch>
        </p:blipFill>
        <p:spPr>
          <a:xfrm>
            <a:off x="471948" y="1481598"/>
            <a:ext cx="8121777" cy="4631756"/>
          </a:xfrm>
          <a:prstGeom prst="rect">
            <a:avLst/>
          </a:prstGeom>
        </p:spPr>
      </p:pic>
      <p:sp>
        <p:nvSpPr>
          <p:cNvPr id="2" name="TextBox 1"/>
          <p:cNvSpPr txBox="1"/>
          <p:nvPr/>
        </p:nvSpPr>
        <p:spPr>
          <a:xfrm>
            <a:off x="7630511" y="1296932"/>
            <a:ext cx="2443656" cy="646331"/>
          </a:xfrm>
          <a:prstGeom prst="rect">
            <a:avLst/>
          </a:prstGeom>
          <a:solidFill>
            <a:schemeClr val="tx1"/>
          </a:solidFill>
        </p:spPr>
        <p:txBody>
          <a:bodyPr wrap="square" rtlCol="0">
            <a:spAutoFit/>
          </a:bodyPr>
          <a:lstStyle/>
          <a:p>
            <a:r>
              <a:rPr lang="en-US" dirty="0" smtClean="0">
                <a:solidFill>
                  <a:schemeClr val="bg1"/>
                </a:solidFill>
              </a:rPr>
              <a:t>Replace with the prescribed diagram?</a:t>
            </a:r>
            <a:endParaRPr lang="en-US" dirty="0">
              <a:solidFill>
                <a:schemeClr val="bg1"/>
              </a:solidFill>
            </a:endParaRPr>
          </a:p>
        </p:txBody>
      </p:sp>
    </p:spTree>
    <p:extLst>
      <p:ext uri="{BB962C8B-B14F-4D97-AF65-F5344CB8AC3E}">
        <p14:creationId xmlns:p14="http://schemas.microsoft.com/office/powerpoint/2010/main" val="37812452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Functional Units</a:t>
            </a:r>
            <a:endParaRPr lang="en-US" dirty="0"/>
          </a:p>
        </p:txBody>
      </p:sp>
      <p:sp>
        <p:nvSpPr>
          <p:cNvPr id="4" name="Content Placeholder 3"/>
          <p:cNvSpPr>
            <a:spLocks noGrp="1"/>
          </p:cNvSpPr>
          <p:nvPr>
            <p:ph idx="1"/>
          </p:nvPr>
        </p:nvSpPr>
        <p:spPr>
          <a:xfrm>
            <a:off x="457200" y="1232209"/>
            <a:ext cx="8229600" cy="4525963"/>
          </a:xfrm>
        </p:spPr>
        <p:txBody>
          <a:bodyPr/>
          <a:lstStyle/>
          <a:p>
            <a:r>
              <a:rPr lang="en-US" dirty="0" smtClean="0"/>
              <a:t>DFUs are </a:t>
            </a:r>
            <a:r>
              <a:rPr lang="en-US" dirty="0"/>
              <a:t>an </a:t>
            </a:r>
            <a:r>
              <a:rPr lang="en-US" dirty="0" err="1"/>
              <a:t>IMMoRTALS</a:t>
            </a:r>
            <a:r>
              <a:rPr lang="en-US" dirty="0"/>
              <a:t> concept that links together functional requirements (Features), code (Implementation) and extra functional specification (Resource dependency and usage)</a:t>
            </a:r>
          </a:p>
          <a:p>
            <a:r>
              <a:rPr lang="en-US" dirty="0" err="1" smtClean="0"/>
              <a:t>IMMoRTALS</a:t>
            </a:r>
            <a:r>
              <a:rPr lang="en-US" dirty="0" smtClean="0"/>
              <a:t> representation of DFUs include</a:t>
            </a:r>
          </a:p>
          <a:p>
            <a:pPr lvl="1"/>
            <a:r>
              <a:rPr lang="en-US" dirty="0" smtClean="0"/>
              <a:t>Functional Specifications</a:t>
            </a:r>
          </a:p>
          <a:p>
            <a:pPr lvl="1"/>
            <a:r>
              <a:rPr lang="en-US" dirty="0" smtClean="0"/>
              <a:t>Resource consumption</a:t>
            </a:r>
          </a:p>
          <a:p>
            <a:pPr lvl="1"/>
            <a:r>
              <a:rPr lang="en-US" dirty="0" smtClean="0"/>
              <a:t>Dependencies</a:t>
            </a:r>
          </a:p>
          <a:p>
            <a:r>
              <a:rPr lang="en-US" dirty="0" smtClean="0"/>
              <a:t>DFU metadata can be discovered automatically (Muse / </a:t>
            </a:r>
            <a:r>
              <a:rPr lang="en-US" dirty="0" err="1" smtClean="0"/>
              <a:t>Droidscope</a:t>
            </a:r>
            <a:r>
              <a:rPr lang="en-US" dirty="0" smtClean="0"/>
              <a:t> / Mutation Testing), or through explicit programmer annotations</a:t>
            </a:r>
          </a:p>
          <a:p>
            <a:pPr marL="0" indent="0">
              <a:buNone/>
            </a:pP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21</a:t>
            </a:fld>
            <a:endParaRPr lang="en-US"/>
          </a:p>
        </p:txBody>
      </p:sp>
    </p:spTree>
    <p:extLst>
      <p:ext uri="{BB962C8B-B14F-4D97-AF65-F5344CB8AC3E}">
        <p14:creationId xmlns:p14="http://schemas.microsoft.com/office/powerpoint/2010/main" val="632426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Inputs (data needed for analysis)</a:t>
            </a:r>
            <a:endParaRPr lang="en-US" dirty="0"/>
          </a:p>
        </p:txBody>
      </p:sp>
      <p:sp>
        <p:nvSpPr>
          <p:cNvPr id="3" name="Content Placeholder 2"/>
          <p:cNvSpPr>
            <a:spLocks noGrp="1"/>
          </p:cNvSpPr>
          <p:nvPr>
            <p:ph idx="1"/>
          </p:nvPr>
        </p:nvSpPr>
        <p:spPr/>
        <p:txBody>
          <a:bodyPr/>
          <a:lstStyle/>
          <a:p>
            <a:r>
              <a:rPr lang="en-US" dirty="0" smtClean="0"/>
              <a:t>DFU functional specification</a:t>
            </a:r>
          </a:p>
          <a:p>
            <a:pPr lvl="1"/>
            <a:r>
              <a:rPr lang="en-US" dirty="0" smtClean="0"/>
              <a:t>MUSE or human-provided in the form of code annotations</a:t>
            </a:r>
          </a:p>
          <a:p>
            <a:r>
              <a:rPr lang="en-US" dirty="0" smtClean="0"/>
              <a:t>Resource consumption / dependencies</a:t>
            </a:r>
          </a:p>
          <a:p>
            <a:pPr lvl="1"/>
            <a:r>
              <a:rPr lang="en-US" dirty="0" err="1" smtClean="0"/>
              <a:t>Droidscope</a:t>
            </a:r>
            <a:endParaRPr lang="en-US" dirty="0" smtClean="0"/>
          </a:p>
          <a:p>
            <a:r>
              <a:rPr lang="en-US" dirty="0" smtClean="0"/>
              <a:t>Control Points</a:t>
            </a:r>
          </a:p>
          <a:p>
            <a:pPr lvl="1"/>
            <a:r>
              <a:rPr lang="en-US" dirty="0" smtClean="0"/>
              <a:t>PLA model combined with </a:t>
            </a:r>
            <a:r>
              <a:rPr lang="en-US" dirty="0" err="1" smtClean="0"/>
              <a:t>DroidSift</a:t>
            </a:r>
            <a:endParaRPr lang="en-US" dirty="0"/>
          </a:p>
          <a:p>
            <a:r>
              <a:rPr lang="en-US" dirty="0" smtClean="0"/>
              <a:t>Ecosystem model</a:t>
            </a:r>
          </a:p>
          <a:p>
            <a:pPr lvl="1"/>
            <a:r>
              <a:rPr lang="en-US" dirty="0" smtClean="0"/>
              <a:t>Always human provided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22</a:t>
            </a:fld>
            <a:endParaRPr lang="en-US"/>
          </a:p>
        </p:txBody>
      </p:sp>
    </p:spTree>
    <p:extLst>
      <p:ext uri="{BB962C8B-B14F-4D97-AF65-F5344CB8AC3E}">
        <p14:creationId xmlns:p14="http://schemas.microsoft.com/office/powerpoint/2010/main" val="3393204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Evolving code </a:t>
            </a:r>
            <a:endParaRPr lang="en-US" dirty="0"/>
          </a:p>
        </p:txBody>
      </p:sp>
      <p:sp>
        <p:nvSpPr>
          <p:cNvPr id="3" name="Content Placeholder 2"/>
          <p:cNvSpPr>
            <a:spLocks noGrp="1"/>
          </p:cNvSpPr>
          <p:nvPr>
            <p:ph idx="1"/>
          </p:nvPr>
        </p:nvSpPr>
        <p:spPr/>
        <p:txBody>
          <a:bodyPr/>
          <a:lstStyle/>
          <a:p>
            <a:r>
              <a:rPr lang="en-US" dirty="0" smtClean="0"/>
              <a:t>Based on resource availability and mission requirements, for each </a:t>
            </a:r>
            <a:r>
              <a:rPr lang="en-US" i="1" dirty="0" smtClean="0"/>
              <a:t>control point, </a:t>
            </a:r>
            <a:r>
              <a:rPr lang="en-US" dirty="0" smtClean="0"/>
              <a:t>the DAS may dictate</a:t>
            </a:r>
          </a:p>
          <a:p>
            <a:pPr lvl="1"/>
            <a:r>
              <a:rPr lang="en-US" dirty="0" smtClean="0"/>
              <a:t>Substitution: a drop-in replacement is available</a:t>
            </a:r>
          </a:p>
          <a:p>
            <a:pPr lvl="1"/>
            <a:r>
              <a:rPr lang="en-US" dirty="0" smtClean="0"/>
              <a:t>Addition: composing 2 or more DFUs will be necessary</a:t>
            </a:r>
          </a:p>
          <a:p>
            <a:pPr lvl="1"/>
            <a:r>
              <a:rPr lang="en-US" dirty="0" smtClean="0"/>
              <a:t>Removal</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23</a:t>
            </a:fld>
            <a:endParaRPr lang="en-US"/>
          </a:p>
        </p:txBody>
      </p:sp>
    </p:spTree>
    <p:extLst>
      <p:ext uri="{BB962C8B-B14F-4D97-AF65-F5344CB8AC3E}">
        <p14:creationId xmlns:p14="http://schemas.microsoft.com/office/powerpoint/2010/main" val="1651805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a:t>
            </a:r>
            <a:endParaRPr lang="en-US" dirty="0"/>
          </a:p>
        </p:txBody>
      </p:sp>
      <p:sp>
        <p:nvSpPr>
          <p:cNvPr id="3" name="Content Placeholder 2"/>
          <p:cNvSpPr>
            <a:spLocks noGrp="1"/>
          </p:cNvSpPr>
          <p:nvPr>
            <p:ph idx="1"/>
          </p:nvPr>
        </p:nvSpPr>
        <p:spPr>
          <a:xfrm>
            <a:off x="457200" y="980090"/>
            <a:ext cx="8229600" cy="4202787"/>
          </a:xfrm>
        </p:spPr>
        <p:txBody>
          <a:bodyPr/>
          <a:lstStyle/>
          <a:p>
            <a:r>
              <a:rPr lang="en-US" dirty="0" smtClean="0"/>
              <a:t>We model our problem space using a set of linked ontologies</a:t>
            </a:r>
          </a:p>
          <a:p>
            <a:pPr lvl="1"/>
            <a:r>
              <a:rPr lang="en-US" dirty="0" err="1"/>
              <a:t>ControlPoints</a:t>
            </a:r>
            <a:r>
              <a:rPr lang="en-US" dirty="0"/>
              <a:t> are code regions where functionality equivalent components can be </a:t>
            </a:r>
            <a:r>
              <a:rPr lang="en-US" dirty="0" smtClean="0"/>
              <a:t>injected</a:t>
            </a:r>
          </a:p>
          <a:p>
            <a:pPr lvl="1"/>
            <a:r>
              <a:rPr lang="en-US" dirty="0" smtClean="0"/>
              <a:t>Functional spec is conveyed by adding reusable properties to a core functional abstraction</a:t>
            </a:r>
          </a:p>
          <a:p>
            <a:pPr lvl="2"/>
            <a:r>
              <a:rPr lang="en-US" dirty="0" smtClean="0"/>
              <a:t>Contrast with the strategy of explicitly enumerating all possible functionalities</a:t>
            </a:r>
          </a:p>
          <a:p>
            <a:pPr lvl="1"/>
            <a:r>
              <a:rPr lang="en-US" dirty="0" smtClean="0"/>
              <a:t>E.g., a </a:t>
            </a:r>
            <a:r>
              <a:rPr lang="en-US" dirty="0" err="1" smtClean="0"/>
              <a:t>lossy</a:t>
            </a:r>
            <a:r>
              <a:rPr lang="en-US" dirty="0" smtClean="0"/>
              <a:t> compression algorithm for images:</a:t>
            </a:r>
          </a:p>
          <a:p>
            <a:pPr lvl="2"/>
            <a:r>
              <a:rPr lang="en-US" b="1" u="sng" dirty="0" smtClean="0"/>
              <a:t>compress</a:t>
            </a:r>
            <a:r>
              <a:rPr lang="en-US" dirty="0" smtClean="0"/>
              <a:t> : { </a:t>
            </a:r>
            <a:r>
              <a:rPr lang="en-US" i="1" dirty="0" err="1" smtClean="0"/>
              <a:t>lossy</a:t>
            </a:r>
            <a:r>
              <a:rPr lang="en-US" i="1" dirty="0" smtClean="0"/>
              <a:t> </a:t>
            </a:r>
            <a:r>
              <a:rPr lang="en-US" dirty="0" smtClean="0"/>
              <a:t>^ </a:t>
            </a:r>
            <a:r>
              <a:rPr lang="en-US" i="1" dirty="0" err="1" smtClean="0"/>
              <a:t>applicableToDataType</a:t>
            </a:r>
            <a:r>
              <a:rPr lang="en-US" i="1" dirty="0" smtClean="0"/>
              <a:t>(</a:t>
            </a:r>
            <a:r>
              <a:rPr lang="en-US" dirty="0" smtClean="0"/>
              <a:t>Image) }</a:t>
            </a:r>
            <a:endParaRPr lang="en-US" i="1" dirty="0"/>
          </a:p>
          <a:p>
            <a:pPr lvl="1"/>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24</a:t>
            </a:fld>
            <a:endParaRPr lang="en-US"/>
          </a:p>
        </p:txBody>
      </p:sp>
      <p:sp>
        <p:nvSpPr>
          <p:cNvPr id="6" name="TextBox 5"/>
          <p:cNvSpPr txBox="1"/>
          <p:nvPr/>
        </p:nvSpPr>
        <p:spPr>
          <a:xfrm>
            <a:off x="149505" y="5208971"/>
            <a:ext cx="3159839" cy="369332"/>
          </a:xfrm>
          <a:prstGeom prst="rect">
            <a:avLst/>
          </a:prstGeom>
          <a:noFill/>
        </p:spPr>
        <p:txBody>
          <a:bodyPr wrap="none" rtlCol="0">
            <a:spAutoFit/>
          </a:bodyPr>
          <a:lstStyle/>
          <a:p>
            <a:r>
              <a:rPr lang="en-US" dirty="0" smtClean="0"/>
              <a:t>Core functionality abstraction</a:t>
            </a:r>
            <a:endParaRPr lang="en-US" dirty="0"/>
          </a:p>
        </p:txBody>
      </p:sp>
      <p:cxnSp>
        <p:nvCxnSpPr>
          <p:cNvPr id="8" name="Straight Arrow Connector 7"/>
          <p:cNvCxnSpPr/>
          <p:nvPr/>
        </p:nvCxnSpPr>
        <p:spPr>
          <a:xfrm flipV="1">
            <a:off x="1761934" y="5009331"/>
            <a:ext cx="163128" cy="215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558330" y="5552210"/>
            <a:ext cx="1800493" cy="369332"/>
          </a:xfrm>
          <a:prstGeom prst="rect">
            <a:avLst/>
          </a:prstGeom>
          <a:noFill/>
        </p:spPr>
        <p:txBody>
          <a:bodyPr wrap="none" rtlCol="0">
            <a:spAutoFit/>
          </a:bodyPr>
          <a:lstStyle/>
          <a:p>
            <a:r>
              <a:rPr lang="en-US" dirty="0" smtClean="0"/>
              <a:t>Simple property</a:t>
            </a:r>
            <a:endParaRPr lang="en-US" dirty="0"/>
          </a:p>
        </p:txBody>
      </p:sp>
      <p:cxnSp>
        <p:nvCxnSpPr>
          <p:cNvPr id="11" name="Straight Arrow Connector 10"/>
          <p:cNvCxnSpPr>
            <a:stCxn id="10" idx="0"/>
          </p:cNvCxnSpPr>
          <p:nvPr/>
        </p:nvCxnSpPr>
        <p:spPr>
          <a:xfrm flipV="1">
            <a:off x="3458577" y="5009331"/>
            <a:ext cx="0" cy="542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918934" y="5921542"/>
            <a:ext cx="2005677" cy="369332"/>
          </a:xfrm>
          <a:prstGeom prst="rect">
            <a:avLst/>
          </a:prstGeom>
          <a:noFill/>
        </p:spPr>
        <p:txBody>
          <a:bodyPr wrap="none" rtlCol="0">
            <a:spAutoFit/>
          </a:bodyPr>
          <a:lstStyle/>
          <a:p>
            <a:r>
              <a:rPr lang="en-US" dirty="0" smtClean="0"/>
              <a:t>Complex property</a:t>
            </a:r>
            <a:endParaRPr lang="en-US" dirty="0"/>
          </a:p>
        </p:txBody>
      </p:sp>
      <p:cxnSp>
        <p:nvCxnSpPr>
          <p:cNvPr id="18" name="Straight Arrow Connector 17"/>
          <p:cNvCxnSpPr>
            <a:stCxn id="14" idx="0"/>
          </p:cNvCxnSpPr>
          <p:nvPr/>
        </p:nvCxnSpPr>
        <p:spPr>
          <a:xfrm flipV="1">
            <a:off x="4921773" y="5009331"/>
            <a:ext cx="70320" cy="91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25885" y="5921542"/>
            <a:ext cx="1928733" cy="369332"/>
          </a:xfrm>
          <a:prstGeom prst="rect">
            <a:avLst/>
          </a:prstGeom>
          <a:noFill/>
        </p:spPr>
        <p:txBody>
          <a:bodyPr wrap="none" rtlCol="0">
            <a:spAutoFit/>
          </a:bodyPr>
          <a:lstStyle/>
          <a:p>
            <a:r>
              <a:rPr lang="en-US" dirty="0" smtClean="0"/>
              <a:t>Property variable</a:t>
            </a:r>
            <a:endParaRPr lang="en-US" dirty="0"/>
          </a:p>
        </p:txBody>
      </p:sp>
      <p:cxnSp>
        <p:nvCxnSpPr>
          <p:cNvPr id="23" name="Straight Arrow Connector 22"/>
          <p:cNvCxnSpPr>
            <a:stCxn id="22" idx="0"/>
          </p:cNvCxnSpPr>
          <p:nvPr/>
        </p:nvCxnSpPr>
        <p:spPr>
          <a:xfrm flipH="1" flipV="1">
            <a:off x="6978869" y="5009332"/>
            <a:ext cx="11383" cy="9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84788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1065622"/>
            <a:ext cx="8229600" cy="3586192"/>
          </a:xfrm>
        </p:spPr>
        <p:txBody>
          <a:bodyPr/>
          <a:lstStyle/>
          <a:p>
            <a:r>
              <a:rPr lang="en-US" dirty="0" smtClean="0"/>
              <a:t>Annotations are one mechanism for conveying and storing knowledge about code</a:t>
            </a:r>
          </a:p>
          <a:p>
            <a:pPr lvl="1"/>
            <a:r>
              <a:rPr lang="en-US" dirty="0" smtClean="0"/>
              <a:t>Programmer (provides high-level intent)</a:t>
            </a:r>
          </a:p>
          <a:p>
            <a:pPr lvl="1"/>
            <a:r>
              <a:rPr lang="en-US" dirty="0" smtClean="0"/>
              <a:t>Static analysis (data flows, design patterns)</a:t>
            </a:r>
          </a:p>
          <a:p>
            <a:pPr lvl="1"/>
            <a:r>
              <a:rPr lang="en-US" dirty="0" smtClean="0"/>
              <a:t>Dynamic analysis (resource use, live code behavior)</a:t>
            </a:r>
          </a:p>
          <a:p>
            <a:pPr lvl="1"/>
            <a:r>
              <a:rPr lang="en-US" dirty="0" smtClean="0"/>
              <a:t>MUSE (extension of above)</a:t>
            </a:r>
          </a:p>
          <a:p>
            <a:r>
              <a:rPr lang="en-US" dirty="0" smtClean="0"/>
              <a:t>We auto generate annotation-concept bindings that can later be parsed into semantic models </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25</a:t>
            </a:fld>
            <a:endParaRPr lang="en-US"/>
          </a:p>
        </p:txBody>
      </p:sp>
      <p:sp>
        <p:nvSpPr>
          <p:cNvPr id="9" name="Rectangle 8"/>
          <p:cNvSpPr/>
          <p:nvPr/>
        </p:nvSpPr>
        <p:spPr>
          <a:xfrm>
            <a:off x="1029348" y="4720413"/>
            <a:ext cx="7105660" cy="1754326"/>
          </a:xfrm>
          <a:prstGeom prst="rect">
            <a:avLst/>
          </a:prstGeom>
        </p:spPr>
        <p:txBody>
          <a:bodyPr wrap="square">
            <a:spAutoFit/>
          </a:bodyPr>
          <a:lstStyle/>
          <a:p>
            <a:r>
              <a:rPr lang="en-US" sz="1200" dirty="0" smtClean="0">
                <a:solidFill>
                  <a:srgbClr val="3F5FBF"/>
                </a:solidFill>
                <a:latin typeface="Courier New" panose="02070309020205020404" pitchFamily="49" charset="0"/>
              </a:rPr>
              <a:t>   /**</a:t>
            </a:r>
            <a:endParaRPr lang="en-US" sz="1200" dirty="0">
              <a:solidFill>
                <a:srgbClr val="3F5FBF"/>
              </a:solidFill>
              <a:latin typeface="Courier New" panose="02070309020205020404" pitchFamily="49" charset="0"/>
            </a:endParaRP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a:t>
            </a:r>
            <a:r>
              <a:rPr lang="en-US" sz="1200" b="1" dirty="0" err="1">
                <a:solidFill>
                  <a:srgbClr val="7F9FBF"/>
                </a:solidFill>
                <a:latin typeface="Courier New" panose="02070309020205020404" pitchFamily="49" charset="0"/>
              </a:rPr>
              <a:t>param</a:t>
            </a:r>
            <a:r>
              <a:rPr lang="en-US" sz="1200" b="1" dirty="0">
                <a:solidFill>
                  <a:srgbClr val="3F5FBF"/>
                </a:solidFill>
                <a:latin typeface="Courier New" panose="02070309020205020404" pitchFamily="49" charset="0"/>
              </a:rPr>
              <a:t> an array of bytes compressed with </a:t>
            </a:r>
            <a:r>
              <a:rPr lang="en-US" sz="1200" b="1" u="sng" dirty="0">
                <a:solidFill>
                  <a:srgbClr val="3F5FBF"/>
                </a:solidFill>
                <a:latin typeface="Courier New" panose="02070309020205020404" pitchFamily="49" charset="0"/>
              </a:rPr>
              <a:t>multi</a:t>
            </a:r>
            <a:r>
              <a:rPr lang="en-US" sz="1200" b="1" u="sng" dirty="0">
                <a:solidFill>
                  <a:srgbClr val="7F7F9F"/>
                </a:solidFill>
                <a:latin typeface="Courier New" panose="02070309020205020404" pitchFamily="49" charset="0"/>
              </a:rPr>
              <a:t>-</a:t>
            </a:r>
            <a:r>
              <a:rPr lang="en-US" sz="1200" b="1" u="sng" dirty="0">
                <a:solidFill>
                  <a:srgbClr val="3F5FBF"/>
                </a:solidFill>
                <a:latin typeface="Courier New" panose="02070309020205020404" pitchFamily="49" charset="0"/>
              </a:rPr>
              <a:t>pass LZMA (LZMA2)</a:t>
            </a: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@return</a:t>
            </a:r>
            <a:r>
              <a:rPr lang="en-US" sz="1200" b="1" dirty="0">
                <a:solidFill>
                  <a:srgbClr val="3F5FBF"/>
                </a:solidFill>
                <a:latin typeface="Courier New" panose="02070309020205020404" pitchFamily="49" charset="0"/>
              </a:rPr>
              <a:t> the </a:t>
            </a:r>
            <a:r>
              <a:rPr lang="en-US" sz="1200" b="1" u="sng" dirty="0">
                <a:solidFill>
                  <a:srgbClr val="3F5FBF"/>
                </a:solidFill>
                <a:latin typeface="Courier New" panose="02070309020205020404" pitchFamily="49" charset="0"/>
              </a:rPr>
              <a:t>decompressed data</a:t>
            </a:r>
          </a:p>
          <a:p>
            <a:r>
              <a:rPr lang="en-US" sz="1200" dirty="0">
                <a:solidFill>
                  <a:srgbClr val="3F5FBF"/>
                </a:solidFill>
                <a:latin typeface="Courier New" panose="02070309020205020404" pitchFamily="49" charset="0"/>
              </a:rPr>
              <a:t>     */</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646464"/>
                </a:solidFill>
                <a:latin typeface="Courier New" panose="02070309020205020404" pitchFamily="49" charset="0"/>
              </a:rPr>
              <a:t>@</a:t>
            </a:r>
            <a:r>
              <a:rPr lang="en-US" sz="1200" b="1" dirty="0" err="1">
                <a:solidFill>
                  <a:srgbClr val="646464"/>
                </a:solidFill>
                <a:latin typeface="Courier New" panose="02070309020205020404" pitchFamily="49" charset="0"/>
              </a:rPr>
              <a:t>BinaryData</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decompress(</a:t>
            </a: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a:t>
            </a:r>
            <a:r>
              <a:rPr lang="en-US" sz="1200" dirty="0" err="1">
                <a:solidFill>
                  <a:srgbClr val="646464"/>
                </a:solidFill>
                <a:latin typeface="Courier New" panose="02070309020205020404" pitchFamily="49" charset="0"/>
              </a:rPr>
              <a:t>BinaryData</a:t>
            </a:r>
            <a:endParaRPr lang="en-US" sz="1200" dirty="0">
              <a:solidFill>
                <a:srgbClr val="646464"/>
              </a:solidFill>
              <a:latin typeface="Courier New" panose="02070309020205020404" pitchFamily="49" charset="0"/>
            </a:endParaRP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@Compressed</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compressionAlgorithm</a:t>
            </a:r>
            <a:r>
              <a:rPr lang="en-US" sz="1200" dirty="0">
                <a:solidFill>
                  <a:srgbClr val="000000"/>
                </a:solidFill>
                <a:latin typeface="Courier New" panose="02070309020205020404" pitchFamily="49" charset="0"/>
              </a:rPr>
              <a:t>=LZMA2.</a:t>
            </a:r>
            <a:r>
              <a:rPr lang="en-US" sz="1200" b="1" dirty="0">
                <a:solidFill>
                  <a:srgbClr val="7F0055"/>
                </a:solidFill>
                <a:latin typeface="Courier New" panose="02070309020205020404" pitchFamily="49" charset="0"/>
              </a:rPr>
              <a:t>class</a:t>
            </a:r>
            <a:r>
              <a:rPr lang="en-US" sz="1200" b="1"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a:t>
            </a:r>
            <a:r>
              <a:rPr lang="en-US" sz="1200" b="1" dirty="0">
                <a:solidFill>
                  <a:srgbClr val="6A3E3E"/>
                </a:solidFill>
                <a:latin typeface="Courier New" panose="02070309020205020404" pitchFamily="49" charset="0"/>
              </a:rPr>
              <a:t>data</a:t>
            </a:r>
          </a:p>
          <a:p>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1221543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26</a:t>
            </a:fld>
            <a:endParaRPr lang="en-US"/>
          </a:p>
        </p:txBody>
      </p:sp>
      <p:pic>
        <p:nvPicPr>
          <p:cNvPr id="5" name="Picture 4"/>
          <p:cNvPicPr>
            <a:picLocks noChangeAspect="1"/>
          </p:cNvPicPr>
          <p:nvPr/>
        </p:nvPicPr>
        <p:blipFill>
          <a:blip r:embed="rId2"/>
          <a:stretch>
            <a:fillRect/>
          </a:stretch>
        </p:blipFill>
        <p:spPr>
          <a:xfrm>
            <a:off x="258552" y="1080876"/>
            <a:ext cx="8234851" cy="5357362"/>
          </a:xfrm>
          <a:prstGeom prst="rect">
            <a:avLst/>
          </a:prstGeom>
        </p:spPr>
      </p:pic>
    </p:spTree>
    <p:extLst>
      <p:ext uri="{BB962C8B-B14F-4D97-AF65-F5344CB8AC3E}">
        <p14:creationId xmlns:p14="http://schemas.microsoft.com/office/powerpoint/2010/main" val="397341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Analysis Algorithm</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27</a:t>
            </a:fld>
            <a:endParaRPr lang="en-US"/>
          </a:p>
        </p:txBody>
      </p:sp>
      <p:sp>
        <p:nvSpPr>
          <p:cNvPr id="5" name="Flowchart: Document 4"/>
          <p:cNvSpPr/>
          <p:nvPr/>
        </p:nvSpPr>
        <p:spPr>
          <a:xfrm>
            <a:off x="315057" y="1199992"/>
            <a:ext cx="1446835" cy="1398241"/>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Scenario: deployment hardware, mission req.</a:t>
            </a:r>
            <a:endParaRPr lang="en-US" dirty="0">
              <a:solidFill>
                <a:srgbClr val="000000"/>
              </a:solidFill>
            </a:endParaRPr>
          </a:p>
        </p:txBody>
      </p:sp>
      <p:sp>
        <p:nvSpPr>
          <p:cNvPr id="6" name="Rectangle 5"/>
          <p:cNvSpPr/>
          <p:nvPr/>
        </p:nvSpPr>
        <p:spPr>
          <a:xfrm>
            <a:off x="2207011" y="980030"/>
            <a:ext cx="4427033" cy="4696008"/>
          </a:xfrm>
          <a:prstGeom prst="rect">
            <a:avLst/>
          </a:prstGeom>
          <a:solidFill>
            <a:schemeClr val="accent1">
              <a:lumMod val="40000"/>
              <a:lumOff val="60000"/>
            </a:schemeClr>
          </a:solid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1761892" y="1754151"/>
            <a:ext cx="445119" cy="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iamond 8"/>
          <p:cNvSpPr/>
          <p:nvPr/>
        </p:nvSpPr>
        <p:spPr>
          <a:xfrm>
            <a:off x="2263699" y="1260090"/>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Match Mission Functionality</a:t>
            </a:r>
            <a:endParaRPr lang="en-US" sz="1100" dirty="0">
              <a:solidFill>
                <a:schemeClr val="tx1"/>
              </a:solidFill>
            </a:endParaRPr>
          </a:p>
        </p:txBody>
      </p:sp>
      <p:cxnSp>
        <p:nvCxnSpPr>
          <p:cNvPr id="10" name="Straight Arrow Connector 9"/>
          <p:cNvCxnSpPr>
            <a:stCxn id="9" idx="3"/>
            <a:endCxn id="15" idx="3"/>
          </p:cNvCxnSpPr>
          <p:nvPr/>
        </p:nvCxnSpPr>
        <p:spPr>
          <a:xfrm>
            <a:off x="4148254" y="1745169"/>
            <a:ext cx="854925" cy="9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5003179" y="1323585"/>
            <a:ext cx="1375319"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(functionality)</a:t>
            </a:r>
            <a:endParaRPr lang="en-US" sz="1100" dirty="0">
              <a:solidFill>
                <a:srgbClr val="000000"/>
              </a:solidFill>
            </a:endParaRPr>
          </a:p>
        </p:txBody>
      </p:sp>
      <p:cxnSp>
        <p:nvCxnSpPr>
          <p:cNvPr id="17" name="Straight Arrow Connector 16"/>
          <p:cNvCxnSpPr/>
          <p:nvPr/>
        </p:nvCxnSpPr>
        <p:spPr>
          <a:xfrm flipH="1">
            <a:off x="3668752" y="1260090"/>
            <a:ext cx="709590" cy="167269"/>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4420527" y="1260090"/>
            <a:ext cx="731337" cy="236034"/>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29" idx="0"/>
          </p:cNvCxnSpPr>
          <p:nvPr/>
        </p:nvCxnSpPr>
        <p:spPr>
          <a:xfrm>
            <a:off x="3205977" y="2230247"/>
            <a:ext cx="7437" cy="438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68769" y="1745168"/>
            <a:ext cx="413896" cy="307777"/>
          </a:xfrm>
          <a:prstGeom prst="rect">
            <a:avLst/>
          </a:prstGeom>
          <a:noFill/>
        </p:spPr>
        <p:txBody>
          <a:bodyPr wrap="none" rtlCol="0">
            <a:spAutoFit/>
          </a:bodyPr>
          <a:lstStyle/>
          <a:p>
            <a:r>
              <a:rPr lang="en-US" sz="1400" dirty="0" smtClean="0"/>
              <a:t>No</a:t>
            </a:r>
            <a:endParaRPr lang="en-US" dirty="0"/>
          </a:p>
        </p:txBody>
      </p:sp>
      <p:sp>
        <p:nvSpPr>
          <p:cNvPr id="28" name="TextBox 27"/>
          <p:cNvSpPr txBox="1"/>
          <p:nvPr/>
        </p:nvSpPr>
        <p:spPr>
          <a:xfrm>
            <a:off x="2792080" y="2230247"/>
            <a:ext cx="477567" cy="307777"/>
          </a:xfrm>
          <a:prstGeom prst="rect">
            <a:avLst/>
          </a:prstGeom>
          <a:noFill/>
        </p:spPr>
        <p:txBody>
          <a:bodyPr wrap="none" rtlCol="0">
            <a:spAutoFit/>
          </a:bodyPr>
          <a:lstStyle/>
          <a:p>
            <a:r>
              <a:rPr lang="en-US" sz="1400" dirty="0" smtClean="0"/>
              <a:t>Yes</a:t>
            </a:r>
            <a:endParaRPr lang="en-US" dirty="0"/>
          </a:p>
        </p:txBody>
      </p:sp>
      <p:sp>
        <p:nvSpPr>
          <p:cNvPr id="29" name="Diamond 28"/>
          <p:cNvSpPr/>
          <p:nvPr/>
        </p:nvSpPr>
        <p:spPr>
          <a:xfrm>
            <a:off x="2271136" y="2668554"/>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Fit Resource Constraints</a:t>
            </a:r>
            <a:endParaRPr lang="en-US" sz="1100" dirty="0">
              <a:solidFill>
                <a:schemeClr val="tx1"/>
              </a:solidFill>
            </a:endParaRPr>
          </a:p>
        </p:txBody>
      </p:sp>
      <p:cxnSp>
        <p:nvCxnSpPr>
          <p:cNvPr id="30" name="Straight Arrow Connector 29"/>
          <p:cNvCxnSpPr>
            <a:stCxn id="29" idx="3"/>
            <a:endCxn id="36" idx="3"/>
          </p:cNvCxnSpPr>
          <p:nvPr/>
        </p:nvCxnSpPr>
        <p:spPr>
          <a:xfrm>
            <a:off x="4155691" y="3153633"/>
            <a:ext cx="847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269647" y="2529099"/>
            <a:ext cx="2421191"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2"/>
            <a:endCxn id="51" idx="0"/>
          </p:cNvCxnSpPr>
          <p:nvPr/>
        </p:nvCxnSpPr>
        <p:spPr>
          <a:xfrm>
            <a:off x="3213414" y="3638711"/>
            <a:ext cx="7432" cy="173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76206" y="3153632"/>
            <a:ext cx="413896" cy="307777"/>
          </a:xfrm>
          <a:prstGeom prst="rect">
            <a:avLst/>
          </a:prstGeom>
          <a:noFill/>
        </p:spPr>
        <p:txBody>
          <a:bodyPr wrap="none" rtlCol="0">
            <a:spAutoFit/>
          </a:bodyPr>
          <a:lstStyle/>
          <a:p>
            <a:r>
              <a:rPr lang="en-US" sz="1400" dirty="0" smtClean="0"/>
              <a:t>No</a:t>
            </a:r>
            <a:endParaRPr lang="en-US" dirty="0"/>
          </a:p>
        </p:txBody>
      </p:sp>
      <p:sp>
        <p:nvSpPr>
          <p:cNvPr id="34" name="TextBox 33"/>
          <p:cNvSpPr txBox="1"/>
          <p:nvPr/>
        </p:nvSpPr>
        <p:spPr>
          <a:xfrm>
            <a:off x="2719117" y="3603097"/>
            <a:ext cx="477567" cy="307777"/>
          </a:xfrm>
          <a:prstGeom prst="rect">
            <a:avLst/>
          </a:prstGeom>
          <a:noFill/>
        </p:spPr>
        <p:txBody>
          <a:bodyPr wrap="none" rtlCol="0">
            <a:spAutoFit/>
          </a:bodyPr>
          <a:lstStyle/>
          <a:p>
            <a:r>
              <a:rPr lang="en-US" sz="1400" dirty="0" smtClean="0"/>
              <a:t>Yes</a:t>
            </a:r>
            <a:endParaRPr lang="en-US" dirty="0"/>
          </a:p>
        </p:txBody>
      </p:sp>
      <p:sp>
        <p:nvSpPr>
          <p:cNvPr id="36" name="Hexagon 35"/>
          <p:cNvSpPr/>
          <p:nvPr/>
        </p:nvSpPr>
        <p:spPr>
          <a:xfrm>
            <a:off x="5003180" y="2722603"/>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(resources)</a:t>
            </a:r>
            <a:endParaRPr lang="en-US" sz="1100" dirty="0">
              <a:solidFill>
                <a:srgbClr val="000000"/>
              </a:solidFill>
            </a:endParaRPr>
          </a:p>
        </p:txBody>
      </p:sp>
      <p:cxnSp>
        <p:nvCxnSpPr>
          <p:cNvPr id="38" name="Straight Arrow Connector 37"/>
          <p:cNvCxnSpPr/>
          <p:nvPr/>
        </p:nvCxnSpPr>
        <p:spPr>
          <a:xfrm flipH="1" flipV="1">
            <a:off x="5690838" y="2529099"/>
            <a:ext cx="2" cy="193507"/>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51" name="Diamond 50"/>
          <p:cNvSpPr/>
          <p:nvPr/>
        </p:nvSpPr>
        <p:spPr>
          <a:xfrm>
            <a:off x="2585226" y="3812676"/>
            <a:ext cx="1271239"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Builds</a:t>
            </a:r>
            <a:endParaRPr lang="en-US" sz="1100" dirty="0">
              <a:solidFill>
                <a:schemeClr val="tx1"/>
              </a:solidFill>
            </a:endParaRPr>
          </a:p>
        </p:txBody>
      </p:sp>
      <p:cxnSp>
        <p:nvCxnSpPr>
          <p:cNvPr id="52" name="Straight Arrow Connector 51"/>
          <p:cNvCxnSpPr>
            <a:stCxn id="51" idx="3"/>
            <a:endCxn id="57" idx="3"/>
          </p:cNvCxnSpPr>
          <p:nvPr/>
        </p:nvCxnSpPr>
        <p:spPr>
          <a:xfrm>
            <a:off x="3856465" y="4132159"/>
            <a:ext cx="1139277" cy="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3205978" y="2392447"/>
            <a:ext cx="3172520"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1" idx="2"/>
            <a:endCxn id="61" idx="0"/>
          </p:cNvCxnSpPr>
          <p:nvPr/>
        </p:nvCxnSpPr>
        <p:spPr>
          <a:xfrm flipH="1">
            <a:off x="3218986" y="4451642"/>
            <a:ext cx="1860" cy="258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378342" y="4220775"/>
            <a:ext cx="413896" cy="307777"/>
          </a:xfrm>
          <a:prstGeom prst="rect">
            <a:avLst/>
          </a:prstGeom>
          <a:noFill/>
        </p:spPr>
        <p:txBody>
          <a:bodyPr wrap="none" rtlCol="0">
            <a:spAutoFit/>
          </a:bodyPr>
          <a:lstStyle/>
          <a:p>
            <a:r>
              <a:rPr lang="en-US" sz="1400" dirty="0" smtClean="0"/>
              <a:t>No</a:t>
            </a:r>
            <a:endParaRPr lang="en-US" dirty="0"/>
          </a:p>
        </p:txBody>
      </p:sp>
      <p:sp>
        <p:nvSpPr>
          <p:cNvPr id="56" name="TextBox 55"/>
          <p:cNvSpPr txBox="1"/>
          <p:nvPr/>
        </p:nvSpPr>
        <p:spPr>
          <a:xfrm>
            <a:off x="2719116" y="4402578"/>
            <a:ext cx="477567" cy="307777"/>
          </a:xfrm>
          <a:prstGeom prst="rect">
            <a:avLst/>
          </a:prstGeom>
          <a:noFill/>
        </p:spPr>
        <p:txBody>
          <a:bodyPr wrap="none" rtlCol="0">
            <a:spAutoFit/>
          </a:bodyPr>
          <a:lstStyle/>
          <a:p>
            <a:r>
              <a:rPr lang="en-US" sz="1400" dirty="0" smtClean="0"/>
              <a:t>Yes</a:t>
            </a:r>
            <a:endParaRPr lang="en-US" dirty="0"/>
          </a:p>
        </p:txBody>
      </p:sp>
      <p:sp>
        <p:nvSpPr>
          <p:cNvPr id="57" name="Hexagon 56"/>
          <p:cNvSpPr/>
          <p:nvPr/>
        </p:nvSpPr>
        <p:spPr>
          <a:xfrm>
            <a:off x="4995742" y="37033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(transforms)</a:t>
            </a:r>
            <a:endParaRPr lang="en-US" sz="1100" dirty="0">
              <a:solidFill>
                <a:srgbClr val="000000"/>
              </a:solidFill>
            </a:endParaRPr>
          </a:p>
        </p:txBody>
      </p:sp>
      <p:cxnSp>
        <p:nvCxnSpPr>
          <p:cNvPr id="58" name="Straight Arrow Connector 57"/>
          <p:cNvCxnSpPr/>
          <p:nvPr/>
        </p:nvCxnSpPr>
        <p:spPr>
          <a:xfrm flipV="1">
            <a:off x="6463985" y="2384136"/>
            <a:ext cx="0" cy="1750202"/>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61" name="Diamond 60"/>
          <p:cNvSpPr/>
          <p:nvPr/>
        </p:nvSpPr>
        <p:spPr>
          <a:xfrm>
            <a:off x="2596377" y="4710355"/>
            <a:ext cx="1245217"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Runs</a:t>
            </a:r>
            <a:endParaRPr lang="en-US" sz="1100" dirty="0">
              <a:solidFill>
                <a:schemeClr val="tx1"/>
              </a:solidFill>
            </a:endParaRPr>
          </a:p>
        </p:txBody>
      </p:sp>
      <p:cxnSp>
        <p:nvCxnSpPr>
          <p:cNvPr id="62" name="Straight Arrow Connector 61"/>
          <p:cNvCxnSpPr>
            <a:stCxn id="61" idx="3"/>
            <a:endCxn id="67" idx="3"/>
          </p:cNvCxnSpPr>
          <p:nvPr/>
        </p:nvCxnSpPr>
        <p:spPr>
          <a:xfrm>
            <a:off x="3841594" y="5029838"/>
            <a:ext cx="1161586" cy="3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1" idx="2"/>
          </p:cNvCxnSpPr>
          <p:nvPr/>
        </p:nvCxnSpPr>
        <p:spPr>
          <a:xfrm>
            <a:off x="3218986" y="5349321"/>
            <a:ext cx="1860" cy="493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68768" y="5137430"/>
            <a:ext cx="413896" cy="307777"/>
          </a:xfrm>
          <a:prstGeom prst="rect">
            <a:avLst/>
          </a:prstGeom>
          <a:noFill/>
        </p:spPr>
        <p:txBody>
          <a:bodyPr wrap="none" rtlCol="0">
            <a:spAutoFit/>
          </a:bodyPr>
          <a:lstStyle/>
          <a:p>
            <a:r>
              <a:rPr lang="en-US" sz="1400" dirty="0" smtClean="0"/>
              <a:t>No</a:t>
            </a:r>
            <a:endParaRPr lang="en-US" dirty="0"/>
          </a:p>
        </p:txBody>
      </p:sp>
      <p:sp>
        <p:nvSpPr>
          <p:cNvPr id="66" name="TextBox 65"/>
          <p:cNvSpPr txBox="1"/>
          <p:nvPr/>
        </p:nvSpPr>
        <p:spPr>
          <a:xfrm>
            <a:off x="2719115" y="5351599"/>
            <a:ext cx="477567" cy="307777"/>
          </a:xfrm>
          <a:prstGeom prst="rect">
            <a:avLst/>
          </a:prstGeom>
          <a:noFill/>
        </p:spPr>
        <p:txBody>
          <a:bodyPr wrap="none" rtlCol="0">
            <a:spAutoFit/>
          </a:bodyPr>
          <a:lstStyle/>
          <a:p>
            <a:r>
              <a:rPr lang="en-US" sz="1400" dirty="0" smtClean="0"/>
              <a:t>Yes</a:t>
            </a:r>
            <a:endParaRPr lang="en-US" dirty="0"/>
          </a:p>
        </p:txBody>
      </p:sp>
      <p:sp>
        <p:nvSpPr>
          <p:cNvPr id="67" name="Hexagon 66"/>
          <p:cNvSpPr/>
          <p:nvPr/>
        </p:nvSpPr>
        <p:spPr>
          <a:xfrm>
            <a:off x="5003180" y="46021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Re-profile DFUs or Manual Input (e.g. fix DFU metadata)</a:t>
            </a:r>
            <a:endParaRPr lang="en-US" sz="1100" dirty="0">
              <a:solidFill>
                <a:schemeClr val="tx1"/>
              </a:solidFill>
            </a:endParaRPr>
          </a:p>
        </p:txBody>
      </p:sp>
      <p:cxnSp>
        <p:nvCxnSpPr>
          <p:cNvPr id="69" name="Straight Arrow Connector 68"/>
          <p:cNvCxnSpPr/>
          <p:nvPr/>
        </p:nvCxnSpPr>
        <p:spPr>
          <a:xfrm flipH="1">
            <a:off x="3213415" y="2288374"/>
            <a:ext cx="3354653"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568068" y="2288374"/>
            <a:ext cx="0" cy="2744765"/>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7" idx="0"/>
          </p:cNvCxnSpPr>
          <p:nvPr/>
        </p:nvCxnSpPr>
        <p:spPr>
          <a:xfrm>
            <a:off x="6378498" y="5033138"/>
            <a:ext cx="189570"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7" idx="0"/>
          </p:cNvCxnSpPr>
          <p:nvPr/>
        </p:nvCxnSpPr>
        <p:spPr>
          <a:xfrm>
            <a:off x="6371060" y="4134338"/>
            <a:ext cx="92925"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98" name="Flowchart: Terminator 97"/>
          <p:cNvSpPr/>
          <p:nvPr/>
        </p:nvSpPr>
        <p:spPr>
          <a:xfrm>
            <a:off x="2853781" y="5843239"/>
            <a:ext cx="2298081" cy="301752"/>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Deploy new variant</a:t>
            </a:r>
            <a:endParaRPr lang="en-US" dirty="0">
              <a:solidFill>
                <a:schemeClr val="tx1"/>
              </a:solidFill>
            </a:endParaRPr>
          </a:p>
        </p:txBody>
      </p:sp>
      <p:sp>
        <p:nvSpPr>
          <p:cNvPr id="42" name="TextBox 41"/>
          <p:cNvSpPr txBox="1"/>
          <p:nvPr/>
        </p:nvSpPr>
        <p:spPr>
          <a:xfrm>
            <a:off x="7630511" y="1296932"/>
            <a:ext cx="2443656" cy="646331"/>
          </a:xfrm>
          <a:prstGeom prst="rect">
            <a:avLst/>
          </a:prstGeom>
          <a:solidFill>
            <a:schemeClr val="tx1"/>
          </a:solidFill>
        </p:spPr>
        <p:txBody>
          <a:bodyPr wrap="square" rtlCol="0">
            <a:spAutoFit/>
          </a:bodyPr>
          <a:lstStyle/>
          <a:p>
            <a:r>
              <a:rPr lang="en-US" dirty="0" smtClean="0">
                <a:solidFill>
                  <a:schemeClr val="bg1"/>
                </a:solidFill>
              </a:rPr>
              <a:t>Sent comments on this separately</a:t>
            </a:r>
            <a:endParaRPr lang="en-US" dirty="0">
              <a:solidFill>
                <a:schemeClr val="bg1"/>
              </a:solidFill>
            </a:endParaRPr>
          </a:p>
        </p:txBody>
      </p:sp>
    </p:spTree>
    <p:extLst>
      <p:ext uri="{BB962C8B-B14F-4D97-AF65-F5344CB8AC3E}">
        <p14:creationId xmlns:p14="http://schemas.microsoft.com/office/powerpoint/2010/main" val="3109664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Matching Mission Functionality</a:t>
            </a:r>
            <a:endParaRPr lang="en-US" dirty="0"/>
          </a:p>
        </p:txBody>
      </p:sp>
      <p:sp>
        <p:nvSpPr>
          <p:cNvPr id="5" name="Content Placeholder 4"/>
          <p:cNvSpPr>
            <a:spLocks noGrp="1"/>
          </p:cNvSpPr>
          <p:nvPr>
            <p:ph idx="1"/>
          </p:nvPr>
        </p:nvSpPr>
        <p:spPr/>
        <p:txBody>
          <a:bodyPr/>
          <a:lstStyle/>
          <a:p>
            <a:r>
              <a:rPr lang="en-US" dirty="0" smtClean="0"/>
              <a:t>Map mission requirements to properties of functional units</a:t>
            </a:r>
          </a:p>
          <a:p>
            <a:r>
              <a:rPr lang="en-US" dirty="0" smtClean="0"/>
              <a:t>For each type of functionality:</a:t>
            </a:r>
          </a:p>
          <a:p>
            <a:pPr lvl="1"/>
            <a:r>
              <a:rPr lang="en-US" dirty="0" smtClean="0"/>
              <a:t>Evaluate if any available DFU implementation for a given type of functionality satisfies all required properties</a:t>
            </a:r>
          </a:p>
          <a:p>
            <a:pPr lvl="2"/>
            <a:r>
              <a:rPr lang="en-US" dirty="0" smtClean="0"/>
              <a:t>Build list of compliant DFUs</a:t>
            </a:r>
          </a:p>
          <a:p>
            <a:r>
              <a:rPr lang="en-US" dirty="0" smtClean="0"/>
              <a:t>If we have at least one candidate DFU for each type of functionality, move on to resource constraint checking.</a:t>
            </a:r>
          </a:p>
          <a:p>
            <a:endParaRPr lang="en-US"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28</a:t>
            </a:fld>
            <a:endParaRPr lang="en-US"/>
          </a:p>
        </p:txBody>
      </p:sp>
    </p:spTree>
    <p:extLst>
      <p:ext uri="{BB962C8B-B14F-4D97-AF65-F5344CB8AC3E}">
        <p14:creationId xmlns:p14="http://schemas.microsoft.com/office/powerpoint/2010/main" val="4236296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Constraint Checking</a:t>
            </a:r>
            <a:endParaRPr lang="en-US" dirty="0"/>
          </a:p>
        </p:txBody>
      </p:sp>
      <p:sp>
        <p:nvSpPr>
          <p:cNvPr id="3" name="Content Placeholder 2"/>
          <p:cNvSpPr>
            <a:spLocks noGrp="1"/>
          </p:cNvSpPr>
          <p:nvPr>
            <p:ph idx="1"/>
          </p:nvPr>
        </p:nvSpPr>
        <p:spPr/>
        <p:txBody>
          <a:bodyPr/>
          <a:lstStyle/>
          <a:p>
            <a:r>
              <a:rPr lang="en-US" dirty="0" smtClean="0"/>
              <a:t>Generate series of proposed solutions</a:t>
            </a:r>
          </a:p>
          <a:p>
            <a:pPr lvl="1"/>
            <a:r>
              <a:rPr lang="en-US" dirty="0" smtClean="0"/>
              <a:t>E.g. if application has two functional types </a:t>
            </a:r>
            <a:r>
              <a:rPr lang="en-US" i="1" dirty="0" smtClean="0"/>
              <a:t>logger</a:t>
            </a:r>
            <a:r>
              <a:rPr lang="en-US" dirty="0" smtClean="0"/>
              <a:t> and </a:t>
            </a:r>
            <a:r>
              <a:rPr lang="en-US" i="1" dirty="0" err="1" smtClean="0"/>
              <a:t>locationProvider</a:t>
            </a:r>
            <a:r>
              <a:rPr lang="en-US" dirty="0" smtClean="0"/>
              <a:t>, and 2 DFUs that implement </a:t>
            </a:r>
            <a:r>
              <a:rPr lang="en-US" i="1" dirty="0" smtClean="0"/>
              <a:t>logger</a:t>
            </a:r>
            <a:r>
              <a:rPr lang="en-US" dirty="0" smtClean="0"/>
              <a:t> and 3 DFUs that implement </a:t>
            </a:r>
            <a:r>
              <a:rPr lang="en-US" i="1" dirty="0" err="1" smtClean="0"/>
              <a:t>locationProvider</a:t>
            </a:r>
            <a:r>
              <a:rPr lang="en-US" dirty="0" smtClean="0"/>
              <a:t>, we get 6 possible solutions that satisfy the mission req.</a:t>
            </a:r>
          </a:p>
          <a:p>
            <a:r>
              <a:rPr lang="en-US" dirty="0" smtClean="0"/>
              <a:t>Evaluate the proposed full-application solution against available resources.</a:t>
            </a:r>
          </a:p>
          <a:p>
            <a:r>
              <a:rPr lang="en-US" dirty="0" smtClean="0"/>
              <a:t>If any feasible solutions are found, move on to build.</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29</a:t>
            </a:fld>
            <a:endParaRPr lang="en-US"/>
          </a:p>
        </p:txBody>
      </p:sp>
    </p:spTree>
    <p:extLst>
      <p:ext uri="{BB962C8B-B14F-4D97-AF65-F5344CB8AC3E}">
        <p14:creationId xmlns:p14="http://schemas.microsoft.com/office/powerpoint/2010/main" val="3048120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369332"/>
          </a:xfrm>
          <a:prstGeom prst="rect">
            <a:avLst/>
          </a:prstGeom>
          <a:noFill/>
        </p:spPr>
        <p:txBody>
          <a:bodyPr wrap="square" rtlCol="0">
            <a:spAutoFit/>
          </a:bodyPr>
          <a:lstStyle/>
          <a:p>
            <a:r>
              <a:rPr lang="en-US" dirty="0" smtClean="0"/>
              <a:t>Publications: </a:t>
            </a:r>
            <a:r>
              <a:rPr lang="en-US" dirty="0" smtClean="0">
                <a:solidFill>
                  <a:srgbClr val="FF0000"/>
                </a:solidFill>
              </a:rPr>
              <a:t>List TBD</a:t>
            </a:r>
            <a:endParaRPr lang="en-US" dirty="0">
              <a:solidFill>
                <a:srgbClr val="FF0000"/>
              </a:solidFill>
            </a:endParaRPr>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323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Test/Run</a:t>
            </a:r>
            <a:endParaRPr lang="en-US" dirty="0"/>
          </a:p>
        </p:txBody>
      </p:sp>
      <p:sp>
        <p:nvSpPr>
          <p:cNvPr id="3" name="Content Placeholder 2"/>
          <p:cNvSpPr>
            <a:spLocks noGrp="1"/>
          </p:cNvSpPr>
          <p:nvPr>
            <p:ph idx="1"/>
          </p:nvPr>
        </p:nvSpPr>
        <p:spPr/>
        <p:txBody>
          <a:bodyPr/>
          <a:lstStyle/>
          <a:p>
            <a:r>
              <a:rPr lang="en-US" dirty="0" smtClean="0"/>
              <a:t>(TODO: some details about how program synthesis is going to work)</a:t>
            </a:r>
          </a:p>
          <a:p>
            <a:r>
              <a:rPr lang="en-US" dirty="0" smtClean="0"/>
              <a:t>If build succeeds, run through validation tests</a:t>
            </a:r>
          </a:p>
          <a:p>
            <a:r>
              <a:rPr lang="en-US" dirty="0" smtClean="0"/>
              <a:t>Deploy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30</a:t>
            </a:fld>
            <a:endParaRPr lang="en-US"/>
          </a:p>
        </p:txBody>
      </p:sp>
    </p:spTree>
    <p:extLst>
      <p:ext uri="{BB962C8B-B14F-4D97-AF65-F5344CB8AC3E}">
        <p14:creationId xmlns:p14="http://schemas.microsoft.com/office/powerpoint/2010/main" val="147584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Functional: e.g. Explicit </a:t>
            </a:r>
            <a:r>
              <a:rPr lang="en-US" i="1" dirty="0" smtClean="0"/>
              <a:t>Mission requirement</a:t>
            </a:r>
            <a:r>
              <a:rPr lang="en-US" dirty="0" smtClean="0"/>
              <a:t> for data-at-rest encryption leads to implied requirement that the  </a:t>
            </a:r>
            <a:r>
              <a:rPr lang="en-US" dirty="0" err="1" smtClean="0"/>
              <a:t>TrackLogger</a:t>
            </a:r>
            <a:r>
              <a:rPr lang="en-US" dirty="0" smtClean="0"/>
              <a:t> DFU must have “encrypted” property.</a:t>
            </a:r>
          </a:p>
          <a:p>
            <a:pPr lvl="1"/>
            <a:r>
              <a:rPr lang="en-US" dirty="0" smtClean="0"/>
              <a:t>Need to compose a </a:t>
            </a:r>
            <a:r>
              <a:rPr lang="en-US" i="1" dirty="0" smtClean="0"/>
              <a:t>Crypto </a:t>
            </a:r>
            <a:r>
              <a:rPr lang="en-US" dirty="0" smtClean="0"/>
              <a:t>DFU with </a:t>
            </a:r>
            <a:r>
              <a:rPr lang="en-US" dirty="0" err="1" smtClean="0"/>
              <a:t>TrackLogger</a:t>
            </a:r>
            <a:r>
              <a:rPr lang="en-US" dirty="0" smtClean="0"/>
              <a:t> implementations to satisfy mission requirements.</a:t>
            </a:r>
          </a:p>
          <a:p>
            <a:r>
              <a:rPr lang="en-US" dirty="0" smtClean="0"/>
              <a:t>Resource: compression of various forms trade off one resource for another</a:t>
            </a:r>
          </a:p>
          <a:p>
            <a:r>
              <a:rPr lang="en-US" dirty="0" smtClean="0"/>
              <a:t>Transform: data-type transformations </a:t>
            </a:r>
          </a:p>
          <a:p>
            <a:pPr lvl="1"/>
            <a:r>
              <a:rPr lang="en-US" dirty="0" smtClean="0"/>
              <a:t>e.g. (double </a:t>
            </a:r>
            <a:r>
              <a:rPr lang="en-US" dirty="0" err="1" smtClean="0"/>
              <a:t>lat</a:t>
            </a:r>
            <a:r>
              <a:rPr lang="en-US" dirty="0" smtClean="0"/>
              <a:t>, double </a:t>
            </a:r>
            <a:r>
              <a:rPr lang="en-US" dirty="0" err="1" smtClean="0"/>
              <a:t>lon</a:t>
            </a:r>
            <a:r>
              <a:rPr lang="en-US" dirty="0" smtClean="0"/>
              <a:t>) -&gt; coordinate structure</a:t>
            </a:r>
            <a:endParaRPr lang="en-US" dirty="0"/>
          </a:p>
        </p:txBody>
      </p:sp>
      <p:sp>
        <p:nvSpPr>
          <p:cNvPr id="2" name="Title 1"/>
          <p:cNvSpPr>
            <a:spLocks noGrp="1"/>
          </p:cNvSpPr>
          <p:nvPr>
            <p:ph type="title"/>
          </p:nvPr>
        </p:nvSpPr>
        <p:spPr/>
        <p:txBody>
          <a:bodyPr/>
          <a:lstStyle/>
          <a:p>
            <a:r>
              <a:rPr lang="en-US" dirty="0" smtClean="0"/>
              <a:t>Composing DFUs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31</a:t>
            </a:fld>
            <a:endParaRPr lang="en-US"/>
          </a:p>
        </p:txBody>
      </p:sp>
      <p:sp>
        <p:nvSpPr>
          <p:cNvPr id="5" name="TextBox 4"/>
          <p:cNvSpPr txBox="1"/>
          <p:nvPr/>
        </p:nvSpPr>
        <p:spPr>
          <a:xfrm>
            <a:off x="7249072" y="964959"/>
            <a:ext cx="2443656" cy="1754326"/>
          </a:xfrm>
          <a:prstGeom prst="rect">
            <a:avLst/>
          </a:prstGeom>
          <a:solidFill>
            <a:schemeClr val="tx1"/>
          </a:solidFill>
        </p:spPr>
        <p:txBody>
          <a:bodyPr wrap="square" rtlCol="0">
            <a:spAutoFit/>
          </a:bodyPr>
          <a:lstStyle/>
          <a:p>
            <a:r>
              <a:rPr lang="en-US" dirty="0" smtClean="0">
                <a:solidFill>
                  <a:schemeClr val="bg1"/>
                </a:solidFill>
              </a:rPr>
              <a:t>We already have too much content…..the two motivating example and highlighting the issues will take time…</a:t>
            </a:r>
            <a:endParaRPr lang="en-US" dirty="0">
              <a:solidFill>
                <a:schemeClr val="bg1"/>
              </a:solidFill>
            </a:endParaRPr>
          </a:p>
        </p:txBody>
      </p:sp>
    </p:spTree>
    <p:extLst>
      <p:ext uri="{BB962C8B-B14F-4D97-AF65-F5344CB8AC3E}">
        <p14:creationId xmlns:p14="http://schemas.microsoft.com/office/powerpoint/2010/main" val="3349209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DFUs Challenges</a:t>
            </a:r>
            <a:endParaRPr lang="en-US" dirty="0"/>
          </a:p>
        </p:txBody>
      </p:sp>
      <p:sp>
        <p:nvSpPr>
          <p:cNvPr id="3" name="Content Placeholder 2"/>
          <p:cNvSpPr>
            <a:spLocks noGrp="1"/>
          </p:cNvSpPr>
          <p:nvPr>
            <p:ph idx="1"/>
          </p:nvPr>
        </p:nvSpPr>
        <p:spPr/>
        <p:txBody>
          <a:bodyPr/>
          <a:lstStyle/>
          <a:p>
            <a:r>
              <a:rPr lang="en-US" dirty="0" smtClean="0"/>
              <a:t>Invertible?</a:t>
            </a:r>
          </a:p>
          <a:p>
            <a:pPr lvl="1"/>
            <a:r>
              <a:rPr lang="en-US" dirty="0" smtClean="0"/>
              <a:t>Encryption and some kinds of compression need to be inverted (e.g. if you encrypt on the ‘write’ of some data, you need to decrypt on the ‘read’ of that same data).</a:t>
            </a:r>
          </a:p>
          <a:p>
            <a:pPr lvl="1"/>
            <a:r>
              <a:rPr lang="en-US" dirty="0" smtClean="0"/>
              <a:t>Our application model will tell the DAS that two points in the application are linked, but challenges remain.</a:t>
            </a:r>
          </a:p>
          <a:p>
            <a:r>
              <a:rPr lang="en-US" dirty="0" smtClean="0"/>
              <a:t>Ordering</a:t>
            </a:r>
          </a:p>
          <a:p>
            <a:pPr lvl="1"/>
            <a:r>
              <a:rPr lang="en-US" dirty="0" smtClean="0"/>
              <a:t>The end result of </a:t>
            </a:r>
            <a:r>
              <a:rPr lang="en-US" b="1" dirty="0" smtClean="0"/>
              <a:t>encrypt(compress(byte[]))</a:t>
            </a:r>
            <a:r>
              <a:rPr lang="en-US" dirty="0" smtClean="0"/>
              <a:t> is very different from </a:t>
            </a:r>
            <a:r>
              <a:rPr lang="en-US" b="1" dirty="0" smtClean="0"/>
              <a:t>compress(encrypt(byte[]))</a:t>
            </a:r>
            <a:r>
              <a:rPr lang="en-US" dirty="0" smtClean="0"/>
              <a:t>, which affects resource consumption.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32</a:t>
            </a:fld>
            <a:endParaRPr lang="en-US"/>
          </a:p>
        </p:txBody>
      </p:sp>
    </p:spTree>
    <p:extLst>
      <p:ext uri="{BB962C8B-B14F-4D97-AF65-F5344CB8AC3E}">
        <p14:creationId xmlns:p14="http://schemas.microsoft.com/office/powerpoint/2010/main" val="3033736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9293" y="2584821"/>
            <a:ext cx="1867647" cy="355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1600" dirty="0"/>
              <a:t>Mutate program P to program P’ that also passes test suite T</a:t>
            </a:r>
          </a:p>
          <a:p>
            <a:pPr marL="285750" indent="-285750">
              <a:buFont typeface="Arial"/>
              <a:buChar char="•"/>
            </a:pPr>
            <a:r>
              <a:rPr lang="en-US" sz="1600" dirty="0"/>
              <a:t>P’ has less code, but still passes all tests</a:t>
            </a:r>
          </a:p>
          <a:p>
            <a:pPr marL="285750" indent="-285750">
              <a:buFont typeface="Arial"/>
              <a:buChar char="•"/>
            </a:pPr>
            <a:r>
              <a:rPr lang="en-US" sz="1600" dirty="0"/>
              <a:t>Static and dynamic analysis used to split P-P’ into units and map those units to reclaimable </a:t>
            </a:r>
            <a:r>
              <a:rPr lang="en-US" sz="1600" dirty="0" smtClean="0"/>
              <a:t>resources</a:t>
            </a:r>
            <a:endParaRPr lang="en-US" sz="1600" dirty="0"/>
          </a:p>
        </p:txBody>
      </p:sp>
      <p:sp>
        <p:nvSpPr>
          <p:cNvPr id="2" name="Title 1"/>
          <p:cNvSpPr>
            <a:spLocks noGrp="1"/>
          </p:cNvSpPr>
          <p:nvPr>
            <p:ph type="title"/>
          </p:nvPr>
        </p:nvSpPr>
        <p:spPr/>
        <p:txBody>
          <a:bodyPr/>
          <a:lstStyle/>
          <a:p>
            <a:r>
              <a:rPr lang="en-US" dirty="0" smtClean="0"/>
              <a:t>Discovery via Mutation: Overview</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Relying </a:t>
            </a:r>
            <a:r>
              <a:rPr lang="en-US" sz="1800" b="1" dirty="0" smtClean="0"/>
              <a:t>exclusively</a:t>
            </a:r>
            <a:r>
              <a:rPr lang="en-US" sz="1800" dirty="0" smtClean="0"/>
              <a:t> on annotations/DFU-based approach limits ability to discover non-critical resource </a:t>
            </a:r>
            <a:r>
              <a:rPr lang="en-US" sz="1800" b="1" dirty="0" smtClean="0"/>
              <a:t>uses</a:t>
            </a:r>
            <a:r>
              <a:rPr lang="en-US" sz="1800" dirty="0" smtClean="0"/>
              <a:t> in legacy or other non-annotated code</a:t>
            </a:r>
          </a:p>
          <a:p>
            <a:r>
              <a:rPr lang="en-US" sz="1800" b="1" dirty="0" smtClean="0"/>
              <a:t>Solution</a:t>
            </a:r>
            <a:r>
              <a:rPr lang="en-US" sz="1800" dirty="0" smtClean="0"/>
              <a:t>:  use the </a:t>
            </a:r>
            <a:r>
              <a:rPr lang="en-US" sz="1800" b="1" dirty="0" smtClean="0"/>
              <a:t>test suite </a:t>
            </a:r>
            <a:r>
              <a:rPr lang="en-US" sz="1800" dirty="0" smtClean="0"/>
              <a:t>to automatically identify non-critical functionality, map removal units to reclaimable resources</a:t>
            </a:r>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33</a:t>
            </a:fld>
            <a:endParaRPr lang="en-US" dirty="0"/>
          </a:p>
        </p:txBody>
      </p:sp>
      <p:sp>
        <p:nvSpPr>
          <p:cNvPr id="5" name="Shape 57"/>
          <p:cNvSpPr/>
          <p:nvPr/>
        </p:nvSpPr>
        <p:spPr>
          <a:xfrm>
            <a:off x="2483771" y="2984342"/>
            <a:ext cx="7157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endParaRPr lang="en" dirty="0"/>
          </a:p>
        </p:txBody>
      </p:sp>
      <p:sp>
        <p:nvSpPr>
          <p:cNvPr id="6" name="Shape 59"/>
          <p:cNvSpPr/>
          <p:nvPr/>
        </p:nvSpPr>
        <p:spPr>
          <a:xfrm>
            <a:off x="2872634" y="3985221"/>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cxnSp>
        <p:nvCxnSpPr>
          <p:cNvPr id="7" name="Shape 60"/>
          <p:cNvCxnSpPr>
            <a:stCxn id="6" idx="0"/>
            <a:endCxn id="5" idx="4"/>
          </p:cNvCxnSpPr>
          <p:nvPr/>
        </p:nvCxnSpPr>
        <p:spPr>
          <a:xfrm flipH="1" flipV="1">
            <a:off x="2841621" y="3491042"/>
            <a:ext cx="500363" cy="494179"/>
          </a:xfrm>
          <a:prstGeom prst="straightConnector1">
            <a:avLst/>
          </a:prstGeom>
          <a:noFill/>
          <a:ln w="9525" cap="flat" cmpd="sng">
            <a:solidFill>
              <a:srgbClr val="000000"/>
            </a:solidFill>
            <a:prstDash val="solid"/>
            <a:round/>
            <a:headEnd type="none" w="lg" len="lg"/>
            <a:tailEnd type="triangle" w="lg" len="lg"/>
          </a:ln>
        </p:spPr>
      </p:cxnSp>
      <p:cxnSp>
        <p:nvCxnSpPr>
          <p:cNvPr id="8" name="Shape 61"/>
          <p:cNvCxnSpPr>
            <a:stCxn id="6" idx="3"/>
            <a:endCxn id="26" idx="1"/>
          </p:cNvCxnSpPr>
          <p:nvPr/>
        </p:nvCxnSpPr>
        <p:spPr>
          <a:xfrm>
            <a:off x="3811334" y="4285071"/>
            <a:ext cx="577090" cy="692254"/>
          </a:xfrm>
          <a:prstGeom prst="straightConnector1">
            <a:avLst/>
          </a:prstGeom>
          <a:noFill/>
          <a:ln w="9525" cap="flat" cmpd="sng">
            <a:solidFill>
              <a:srgbClr val="000000"/>
            </a:solidFill>
            <a:prstDash val="solid"/>
            <a:round/>
            <a:headEnd type="none" w="lg" len="lg"/>
            <a:tailEnd type="triangle" w="lg" len="lg"/>
          </a:ln>
        </p:spPr>
      </p:cxnSp>
      <p:sp>
        <p:nvSpPr>
          <p:cNvPr id="9" name="Shape 63"/>
          <p:cNvSpPr/>
          <p:nvPr/>
        </p:nvSpPr>
        <p:spPr>
          <a:xfrm>
            <a:off x="4949503" y="2868706"/>
            <a:ext cx="1989900" cy="874643"/>
          </a:xfrm>
          <a:prstGeom prst="roundRect">
            <a:avLst>
              <a:gd name="adj" fmla="val 16667"/>
            </a:avLst>
          </a:prstGeom>
          <a:solidFill>
            <a:srgbClr val="CFE2F3"/>
          </a:solidFill>
          <a:ln w="9525" cap="flat" cmpd="sng">
            <a:solidFill>
              <a:schemeClr val="bg2">
                <a:lumMod val="20000"/>
                <a:lumOff val="80000"/>
              </a:schemeClr>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JavaReducer: </a:t>
            </a:r>
            <a:r>
              <a:rPr lang="en" dirty="0"/>
              <a:t>Mutation + Delta Debugger</a:t>
            </a:r>
          </a:p>
        </p:txBody>
      </p:sp>
      <p:cxnSp>
        <p:nvCxnSpPr>
          <p:cNvPr id="10" name="Shape 64"/>
          <p:cNvCxnSpPr>
            <a:stCxn id="5" idx="6"/>
            <a:endCxn id="9" idx="1"/>
          </p:cNvCxnSpPr>
          <p:nvPr/>
        </p:nvCxnSpPr>
        <p:spPr>
          <a:xfrm>
            <a:off x="3199471" y="3237692"/>
            <a:ext cx="1750032" cy="68336"/>
          </a:xfrm>
          <a:prstGeom prst="straightConnector1">
            <a:avLst/>
          </a:prstGeom>
          <a:noFill/>
          <a:ln w="9525" cap="flat" cmpd="sng">
            <a:solidFill>
              <a:srgbClr val="000000"/>
            </a:solidFill>
            <a:prstDash val="solid"/>
            <a:round/>
            <a:headEnd type="none" w="lg" len="lg"/>
            <a:tailEnd type="triangle" w="lg" len="lg"/>
          </a:ln>
        </p:spPr>
      </p:cxnSp>
      <p:cxnSp>
        <p:nvCxnSpPr>
          <p:cNvPr id="11" name="Shape 65"/>
          <p:cNvCxnSpPr>
            <a:stCxn id="6" idx="3"/>
            <a:endCxn id="9" idx="1"/>
          </p:cNvCxnSpPr>
          <p:nvPr/>
        </p:nvCxnSpPr>
        <p:spPr>
          <a:xfrm flipV="1">
            <a:off x="3811334" y="3306028"/>
            <a:ext cx="1138169" cy="979043"/>
          </a:xfrm>
          <a:prstGeom prst="straightConnector1">
            <a:avLst/>
          </a:prstGeom>
          <a:noFill/>
          <a:ln w="9525" cap="flat" cmpd="sng">
            <a:solidFill>
              <a:srgbClr val="000000"/>
            </a:solidFill>
            <a:prstDash val="solid"/>
            <a:round/>
            <a:headEnd type="none" w="lg" len="lg"/>
            <a:tailEnd type="triangle" w="lg" len="lg"/>
          </a:ln>
        </p:spPr>
      </p:cxnSp>
      <p:sp>
        <p:nvSpPr>
          <p:cNvPr id="12" name="Shape 66"/>
          <p:cNvSpPr/>
          <p:nvPr/>
        </p:nvSpPr>
        <p:spPr>
          <a:xfrm>
            <a:off x="7401003" y="4141008"/>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sp>
        <p:nvSpPr>
          <p:cNvPr id="13" name="Shape 67"/>
          <p:cNvSpPr/>
          <p:nvPr/>
        </p:nvSpPr>
        <p:spPr>
          <a:xfrm>
            <a:off x="8177003" y="2984342"/>
            <a:ext cx="8385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r>
              <a:rPr lang="en" dirty="0"/>
              <a:t>’</a:t>
            </a:r>
          </a:p>
        </p:txBody>
      </p:sp>
      <p:cxnSp>
        <p:nvCxnSpPr>
          <p:cNvPr id="14" name="Shape 68"/>
          <p:cNvCxnSpPr>
            <a:stCxn id="9" idx="3"/>
            <a:endCxn id="13" idx="2"/>
          </p:cNvCxnSpPr>
          <p:nvPr/>
        </p:nvCxnSpPr>
        <p:spPr>
          <a:xfrm flipV="1">
            <a:off x="6939403" y="3237692"/>
            <a:ext cx="1237600" cy="68336"/>
          </a:xfrm>
          <a:prstGeom prst="straightConnector1">
            <a:avLst/>
          </a:prstGeom>
          <a:noFill/>
          <a:ln w="9525" cap="flat" cmpd="sng">
            <a:solidFill>
              <a:srgbClr val="000000"/>
            </a:solidFill>
            <a:prstDash val="solid"/>
            <a:round/>
            <a:headEnd type="none" w="lg" len="lg"/>
            <a:tailEnd type="triangle" w="lg" len="lg"/>
          </a:ln>
        </p:spPr>
      </p:cxnSp>
      <p:cxnSp>
        <p:nvCxnSpPr>
          <p:cNvPr id="15" name="Shape 69"/>
          <p:cNvCxnSpPr>
            <a:stCxn id="12" idx="0"/>
            <a:endCxn id="13" idx="4"/>
          </p:cNvCxnSpPr>
          <p:nvPr/>
        </p:nvCxnSpPr>
        <p:spPr>
          <a:xfrm rot="10800000" flipH="1">
            <a:off x="7870353" y="3490908"/>
            <a:ext cx="726000" cy="650100"/>
          </a:xfrm>
          <a:prstGeom prst="straightConnector1">
            <a:avLst/>
          </a:prstGeom>
          <a:noFill/>
          <a:ln w="9525" cap="flat" cmpd="sng">
            <a:solidFill>
              <a:srgbClr val="000000"/>
            </a:solidFill>
            <a:prstDash val="solid"/>
            <a:round/>
            <a:headEnd type="none" w="lg" len="lg"/>
            <a:tailEnd type="triangle" w="lg" len="lg"/>
          </a:ln>
        </p:spPr>
      </p:cxnSp>
      <p:cxnSp>
        <p:nvCxnSpPr>
          <p:cNvPr id="16" name="Shape 72"/>
          <p:cNvCxnSpPr>
            <a:stCxn id="5" idx="3"/>
            <a:endCxn id="25" idx="0"/>
          </p:cNvCxnSpPr>
          <p:nvPr/>
        </p:nvCxnSpPr>
        <p:spPr>
          <a:xfrm>
            <a:off x="2588583" y="3416838"/>
            <a:ext cx="284060" cy="1678145"/>
          </a:xfrm>
          <a:prstGeom prst="straightConnector1">
            <a:avLst/>
          </a:prstGeom>
          <a:noFill/>
          <a:ln w="9525" cap="flat" cmpd="sng">
            <a:solidFill>
              <a:srgbClr val="000000"/>
            </a:solidFill>
            <a:prstDash val="solid"/>
            <a:round/>
            <a:headEnd type="none" w="lg" len="lg"/>
            <a:tailEnd type="triangle" w="lg" len="lg"/>
          </a:ln>
        </p:spPr>
      </p:cxnSp>
      <p:cxnSp>
        <p:nvCxnSpPr>
          <p:cNvPr id="17" name="Shape 73"/>
          <p:cNvCxnSpPr>
            <a:stCxn id="13" idx="4"/>
            <a:endCxn id="27" idx="0"/>
          </p:cNvCxnSpPr>
          <p:nvPr/>
        </p:nvCxnSpPr>
        <p:spPr>
          <a:xfrm flipH="1">
            <a:off x="8450928" y="3491042"/>
            <a:ext cx="145325" cy="1684396"/>
          </a:xfrm>
          <a:prstGeom prst="straightConnector1">
            <a:avLst/>
          </a:prstGeom>
          <a:noFill/>
          <a:ln w="9525" cap="flat" cmpd="sng">
            <a:solidFill>
              <a:srgbClr val="000000"/>
            </a:solidFill>
            <a:prstDash val="solid"/>
            <a:round/>
            <a:headEnd type="none" w="lg" len="lg"/>
            <a:tailEnd type="triangle" w="lg" len="lg"/>
          </a:ln>
        </p:spPr>
      </p:cxnSp>
      <p:sp>
        <p:nvSpPr>
          <p:cNvPr id="18" name="Shape 74"/>
          <p:cNvSpPr/>
          <p:nvPr/>
        </p:nvSpPr>
        <p:spPr>
          <a:xfrm>
            <a:off x="5098325" y="5493725"/>
            <a:ext cx="1545850" cy="3291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Diff S-S’</a:t>
            </a:r>
            <a:r>
              <a:rPr lang="en-US" dirty="0" smtClean="0"/>
              <a:t> </a:t>
            </a:r>
            <a:r>
              <a:rPr lang="en" dirty="0" smtClean="0"/>
              <a:t>D-D</a:t>
            </a:r>
            <a:r>
              <a:rPr lang="en" dirty="0"/>
              <a:t>’</a:t>
            </a:r>
          </a:p>
        </p:txBody>
      </p:sp>
      <p:cxnSp>
        <p:nvCxnSpPr>
          <p:cNvPr id="19" name="Shape 75"/>
          <p:cNvCxnSpPr>
            <a:stCxn id="25" idx="3"/>
            <a:endCxn id="18" idx="1"/>
          </p:cNvCxnSpPr>
          <p:nvPr/>
        </p:nvCxnSpPr>
        <p:spPr>
          <a:xfrm>
            <a:off x="3515000" y="5293225"/>
            <a:ext cx="1583325" cy="365050"/>
          </a:xfrm>
          <a:prstGeom prst="straightConnector1">
            <a:avLst/>
          </a:prstGeom>
          <a:noFill/>
          <a:ln w="9525" cap="flat" cmpd="sng">
            <a:solidFill>
              <a:srgbClr val="000000"/>
            </a:solidFill>
            <a:prstDash val="solid"/>
            <a:round/>
            <a:headEnd type="none" w="lg" len="lg"/>
            <a:tailEnd type="triangle" w="lg" len="lg"/>
          </a:ln>
        </p:spPr>
      </p:cxnSp>
      <p:cxnSp>
        <p:nvCxnSpPr>
          <p:cNvPr id="20" name="Shape 76"/>
          <p:cNvCxnSpPr>
            <a:stCxn id="26" idx="2"/>
            <a:endCxn id="18" idx="0"/>
          </p:cNvCxnSpPr>
          <p:nvPr/>
        </p:nvCxnSpPr>
        <p:spPr>
          <a:xfrm>
            <a:off x="5003998" y="5187182"/>
            <a:ext cx="867252" cy="306543"/>
          </a:xfrm>
          <a:prstGeom prst="straightConnector1">
            <a:avLst/>
          </a:prstGeom>
          <a:noFill/>
          <a:ln w="9525" cap="flat" cmpd="sng">
            <a:solidFill>
              <a:srgbClr val="000000"/>
            </a:solidFill>
            <a:prstDash val="solid"/>
            <a:round/>
            <a:headEnd type="none" w="lg" len="lg"/>
            <a:tailEnd type="triangle" w="lg" len="lg"/>
          </a:ln>
        </p:spPr>
      </p:cxnSp>
      <p:cxnSp>
        <p:nvCxnSpPr>
          <p:cNvPr id="21" name="Shape 77"/>
          <p:cNvCxnSpPr>
            <a:stCxn id="28" idx="2"/>
            <a:endCxn id="18" idx="0"/>
          </p:cNvCxnSpPr>
          <p:nvPr/>
        </p:nvCxnSpPr>
        <p:spPr>
          <a:xfrm flipH="1">
            <a:off x="5871250" y="5169567"/>
            <a:ext cx="637490" cy="324158"/>
          </a:xfrm>
          <a:prstGeom prst="straightConnector1">
            <a:avLst/>
          </a:prstGeom>
          <a:noFill/>
          <a:ln w="9525" cap="flat" cmpd="sng">
            <a:solidFill>
              <a:srgbClr val="000000"/>
            </a:solidFill>
            <a:prstDash val="solid"/>
            <a:round/>
            <a:headEnd type="none" w="lg" len="lg"/>
            <a:tailEnd type="triangle" w="lg" len="lg"/>
          </a:ln>
        </p:spPr>
      </p:cxnSp>
      <p:cxnSp>
        <p:nvCxnSpPr>
          <p:cNvPr id="22" name="Shape 78"/>
          <p:cNvCxnSpPr>
            <a:stCxn id="27" idx="1"/>
            <a:endCxn id="18" idx="3"/>
          </p:cNvCxnSpPr>
          <p:nvPr/>
        </p:nvCxnSpPr>
        <p:spPr>
          <a:xfrm flipH="1">
            <a:off x="6644175" y="5385295"/>
            <a:ext cx="1242177" cy="272980"/>
          </a:xfrm>
          <a:prstGeom prst="straightConnector1">
            <a:avLst/>
          </a:prstGeom>
          <a:noFill/>
          <a:ln w="9525" cap="flat" cmpd="sng">
            <a:solidFill>
              <a:srgbClr val="000000"/>
            </a:solidFill>
            <a:prstDash val="solid"/>
            <a:round/>
            <a:headEnd type="none" w="lg" len="lg"/>
            <a:tailEnd type="triangle" w="lg" len="lg"/>
          </a:ln>
        </p:spPr>
      </p:cxnSp>
      <p:cxnSp>
        <p:nvCxnSpPr>
          <p:cNvPr id="23" name="Shape 79"/>
          <p:cNvCxnSpPr>
            <a:stCxn id="18" idx="2"/>
            <a:endCxn id="29" idx="3"/>
          </p:cNvCxnSpPr>
          <p:nvPr/>
        </p:nvCxnSpPr>
        <p:spPr>
          <a:xfrm flipH="1">
            <a:off x="5374170" y="5822825"/>
            <a:ext cx="497080" cy="291132"/>
          </a:xfrm>
          <a:prstGeom prst="straightConnector1">
            <a:avLst/>
          </a:prstGeom>
          <a:noFill/>
          <a:ln w="9525" cap="flat" cmpd="sng">
            <a:solidFill>
              <a:srgbClr val="000000"/>
            </a:solidFill>
            <a:prstDash val="solid"/>
            <a:round/>
            <a:headEnd type="none" w="lg" len="lg"/>
            <a:tailEnd type="triangle" w="lg" len="lg"/>
          </a:ln>
        </p:spPr>
      </p:cxnSp>
      <p:cxnSp>
        <p:nvCxnSpPr>
          <p:cNvPr id="24" name="Shape 82"/>
          <p:cNvCxnSpPr>
            <a:stCxn id="12" idx="2"/>
            <a:endCxn id="28" idx="3"/>
          </p:cNvCxnSpPr>
          <p:nvPr/>
        </p:nvCxnSpPr>
        <p:spPr>
          <a:xfrm flipH="1">
            <a:off x="7218641" y="4740708"/>
            <a:ext cx="651712" cy="219002"/>
          </a:xfrm>
          <a:prstGeom prst="straightConnector1">
            <a:avLst/>
          </a:prstGeom>
          <a:noFill/>
          <a:ln w="9525" cap="flat" cmpd="sng">
            <a:solidFill>
              <a:srgbClr val="000000"/>
            </a:solidFill>
            <a:prstDash val="solid"/>
            <a:round/>
            <a:headEnd type="none" w="lg" len="lg"/>
            <a:tailEnd type="triangle" w="lg" len="lg"/>
          </a:ln>
        </p:spPr>
      </p:cxnSp>
      <p:sp>
        <p:nvSpPr>
          <p:cNvPr id="25" name="Flowchart: Punched Tape 28"/>
          <p:cNvSpPr/>
          <p:nvPr/>
        </p:nvSpPr>
        <p:spPr>
          <a:xfrm>
            <a:off x="2230286" y="5045422"/>
            <a:ext cx="1284714" cy="495605"/>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Static Analysis Result: S</a:t>
            </a:r>
            <a:endParaRPr lang="en-US" sz="1000" dirty="0"/>
          </a:p>
        </p:txBody>
      </p:sp>
      <p:sp>
        <p:nvSpPr>
          <p:cNvPr id="26" name="Flowchart: Punched Tape 108"/>
          <p:cNvSpPr/>
          <p:nvPr/>
        </p:nvSpPr>
        <p:spPr>
          <a:xfrm>
            <a:off x="4388424" y="4715004"/>
            <a:ext cx="1231148"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7" name="Flowchart: Punched Tape 109"/>
          <p:cNvSpPr/>
          <p:nvPr/>
        </p:nvSpPr>
        <p:spPr>
          <a:xfrm>
            <a:off x="7886352" y="5122974"/>
            <a:ext cx="1129152"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 sz="1000" dirty="0"/>
              <a:t>Static Analysis Result: S’</a:t>
            </a:r>
          </a:p>
        </p:txBody>
      </p:sp>
      <p:sp>
        <p:nvSpPr>
          <p:cNvPr id="28" name="Flowchart: Punched Tape 110"/>
          <p:cNvSpPr/>
          <p:nvPr/>
        </p:nvSpPr>
        <p:spPr>
          <a:xfrm>
            <a:off x="5798838" y="4697389"/>
            <a:ext cx="1419803" cy="524642"/>
          </a:xfrm>
          <a:prstGeom prst="flowChartPunchedTap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9" name="Round Diagonal Corner Rectangle 28"/>
          <p:cNvSpPr/>
          <p:nvPr/>
        </p:nvSpPr>
        <p:spPr>
          <a:xfrm>
            <a:off x="4239601" y="6113957"/>
            <a:ext cx="2269138" cy="356491"/>
          </a:xfrm>
          <a:prstGeom prst="round2Diag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 Uses</a:t>
            </a:r>
            <a:endParaRPr lang="en-US" dirty="0">
              <a:solidFill>
                <a:schemeClr val="tx1"/>
              </a:solidFill>
            </a:endParaRPr>
          </a:p>
        </p:txBody>
      </p:sp>
    </p:spTree>
    <p:extLst>
      <p:ext uri="{BB962C8B-B14F-4D97-AF65-F5344CB8AC3E}">
        <p14:creationId xmlns:p14="http://schemas.microsoft.com/office/powerpoint/2010/main" val="4267081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via Mutation: Producing P’</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Hierarchical delta debugging begins from bottom-up to remove code</a:t>
            </a:r>
          </a:p>
          <a:p>
            <a:r>
              <a:rPr lang="en-US" sz="1800" dirty="0" smtClean="0"/>
              <a:t>Much larger removal units than traditional mutation testing</a:t>
            </a:r>
          </a:p>
          <a:p>
            <a:r>
              <a:rPr lang="en-US" sz="1800" dirty="0" smtClean="0"/>
              <a:t>Looking for mutants that </a:t>
            </a:r>
            <a:r>
              <a:rPr lang="en-US" sz="1800" b="1" dirty="0" smtClean="0"/>
              <a:t>cannot </a:t>
            </a:r>
            <a:r>
              <a:rPr lang="en-US" sz="1800" dirty="0" smtClean="0"/>
              <a:t>be detected by test suite</a:t>
            </a:r>
          </a:p>
          <a:p>
            <a:endParaRPr lang="en-US" sz="1800" dirty="0" smtClean="0"/>
          </a:p>
          <a:p>
            <a:endParaRPr lang="en-US" sz="1800" dirty="0" smtClean="0"/>
          </a:p>
          <a:p>
            <a:endParaRPr lang="en-US" sz="18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34</a:t>
            </a:fld>
            <a:endParaRPr lang="en-US"/>
          </a:p>
        </p:txBody>
      </p:sp>
      <p:sp>
        <p:nvSpPr>
          <p:cNvPr id="31" name="Oval 30"/>
          <p:cNvSpPr/>
          <p:nvPr/>
        </p:nvSpPr>
        <p:spPr>
          <a:xfrm>
            <a:off x="4593477"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016002" y="31517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011103"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343194" y="324454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6513552" y="2730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216934" y="368683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4720804" y="3691460"/>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426576"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5787103"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124476" y="352908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6509035" y="355334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6847247" y="357485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7215272" y="35875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7617671" y="358153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8065351" y="358182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7" name="Straight Arrow Connector 46"/>
          <p:cNvCxnSpPr>
            <a:stCxn id="36" idx="3"/>
            <a:endCxn id="31" idx="6"/>
          </p:cNvCxnSpPr>
          <p:nvPr/>
        </p:nvCxnSpPr>
        <p:spPr>
          <a:xfrm flipH="1">
            <a:off x="4754262" y="2929402"/>
            <a:ext cx="1782837" cy="36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6" idx="3"/>
            <a:endCxn id="32" idx="0"/>
          </p:cNvCxnSpPr>
          <p:nvPr/>
        </p:nvCxnSpPr>
        <p:spPr>
          <a:xfrm flipH="1">
            <a:off x="6096395" y="2929402"/>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5"/>
            <a:endCxn id="33" idx="1"/>
          </p:cNvCxnSpPr>
          <p:nvPr/>
        </p:nvCxnSpPr>
        <p:spPr>
          <a:xfrm>
            <a:off x="6650791" y="2929402"/>
            <a:ext cx="383859" cy="28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6" idx="5"/>
            <a:endCxn id="35" idx="2"/>
          </p:cNvCxnSpPr>
          <p:nvPr/>
        </p:nvCxnSpPr>
        <p:spPr>
          <a:xfrm>
            <a:off x="6650791" y="2929402"/>
            <a:ext cx="1692404" cy="431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8360836" y="3599876"/>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8761495" y="35843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136541"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413657"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p:cNvSpPr/>
          <p:nvPr/>
        </p:nvSpPr>
        <p:spPr>
          <a:xfrm>
            <a:off x="5150443" y="39176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5464826" y="391585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6230110" y="3989942"/>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p:cNvSpPr/>
          <p:nvPr/>
        </p:nvSpPr>
        <p:spPr>
          <a:xfrm>
            <a:off x="5877905" y="398337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p:cNvSpPr/>
          <p:nvPr/>
        </p:nvSpPr>
        <p:spPr>
          <a:xfrm>
            <a:off x="8772871" y="400800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p:cNvCxnSpPr>
            <a:stCxn id="31" idx="4"/>
            <a:endCxn id="37" idx="7"/>
          </p:cNvCxnSpPr>
          <p:nvPr/>
        </p:nvCxnSpPr>
        <p:spPr>
          <a:xfrm flipH="1">
            <a:off x="4354172" y="3409202"/>
            <a:ext cx="319698" cy="311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1" idx="4"/>
            <a:endCxn id="38" idx="0"/>
          </p:cNvCxnSpPr>
          <p:nvPr/>
        </p:nvCxnSpPr>
        <p:spPr>
          <a:xfrm>
            <a:off x="4673870" y="3409202"/>
            <a:ext cx="127327" cy="28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32" idx="3"/>
          </p:cNvCxnSpPr>
          <p:nvPr/>
        </p:nvCxnSpPr>
        <p:spPr>
          <a:xfrm flipH="1">
            <a:off x="5576919" y="3350835"/>
            <a:ext cx="462630" cy="22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2" idx="3"/>
            <a:endCxn id="40" idx="7"/>
          </p:cNvCxnSpPr>
          <p:nvPr/>
        </p:nvCxnSpPr>
        <p:spPr>
          <a:xfrm flipH="1">
            <a:off x="5924341" y="3350835"/>
            <a:ext cx="115207" cy="216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2" idx="3"/>
            <a:endCxn id="41" idx="0"/>
          </p:cNvCxnSpPr>
          <p:nvPr/>
        </p:nvCxnSpPr>
        <p:spPr>
          <a:xfrm>
            <a:off x="6039549" y="3350835"/>
            <a:ext cx="165320" cy="178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33" idx="4"/>
            <a:endCxn id="42" idx="7"/>
          </p:cNvCxnSpPr>
          <p:nvPr/>
        </p:nvCxnSpPr>
        <p:spPr>
          <a:xfrm flipH="1">
            <a:off x="6646273" y="3409202"/>
            <a:ext cx="445223" cy="178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4"/>
            <a:endCxn id="44" idx="0"/>
          </p:cNvCxnSpPr>
          <p:nvPr/>
        </p:nvCxnSpPr>
        <p:spPr>
          <a:xfrm>
            <a:off x="7091496" y="3409202"/>
            <a:ext cx="204169" cy="17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33" idx="4"/>
            <a:endCxn id="43" idx="0"/>
          </p:cNvCxnSpPr>
          <p:nvPr/>
        </p:nvCxnSpPr>
        <p:spPr>
          <a:xfrm flipH="1">
            <a:off x="6927640" y="3409202"/>
            <a:ext cx="163856" cy="16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4"/>
            <a:endCxn id="45" idx="7"/>
          </p:cNvCxnSpPr>
          <p:nvPr/>
        </p:nvCxnSpPr>
        <p:spPr>
          <a:xfrm flipH="1">
            <a:off x="7754909" y="3477764"/>
            <a:ext cx="668678" cy="13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5" idx="4"/>
            <a:endCxn id="46" idx="7"/>
          </p:cNvCxnSpPr>
          <p:nvPr/>
        </p:nvCxnSpPr>
        <p:spPr>
          <a:xfrm flipH="1">
            <a:off x="8202589" y="3477764"/>
            <a:ext cx="220998" cy="138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5" idx="4"/>
            <a:endCxn id="51" idx="0"/>
          </p:cNvCxnSpPr>
          <p:nvPr/>
        </p:nvCxnSpPr>
        <p:spPr>
          <a:xfrm>
            <a:off x="8423587" y="3477764"/>
            <a:ext cx="17642" cy="12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5" idx="4"/>
            <a:endCxn id="52" idx="1"/>
          </p:cNvCxnSpPr>
          <p:nvPr/>
        </p:nvCxnSpPr>
        <p:spPr>
          <a:xfrm>
            <a:off x="8423587" y="3477764"/>
            <a:ext cx="361455" cy="140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417386" y="4013928"/>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8133576" y="4019977"/>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p:cNvCxnSpPr>
            <a:stCxn id="51" idx="4"/>
            <a:endCxn id="73" idx="0"/>
          </p:cNvCxnSpPr>
          <p:nvPr/>
        </p:nvCxnSpPr>
        <p:spPr>
          <a:xfrm flipH="1">
            <a:off x="8213969" y="3833094"/>
            <a:ext cx="227260" cy="18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4"/>
            <a:endCxn id="72" idx="1"/>
          </p:cNvCxnSpPr>
          <p:nvPr/>
        </p:nvCxnSpPr>
        <p:spPr>
          <a:xfrm flipH="1">
            <a:off x="8440932" y="3833094"/>
            <a:ext cx="296" cy="21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2" idx="4"/>
            <a:endCxn id="59" idx="0"/>
          </p:cNvCxnSpPr>
          <p:nvPr/>
        </p:nvCxnSpPr>
        <p:spPr>
          <a:xfrm>
            <a:off x="8841888" y="3817523"/>
            <a:ext cx="11376" cy="1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4"/>
            <a:endCxn id="53" idx="0"/>
          </p:cNvCxnSpPr>
          <p:nvPr/>
        </p:nvCxnSpPr>
        <p:spPr>
          <a:xfrm flipH="1">
            <a:off x="4216934" y="3920056"/>
            <a:ext cx="80393" cy="105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4"/>
            <a:endCxn id="54" idx="1"/>
          </p:cNvCxnSpPr>
          <p:nvPr/>
        </p:nvCxnSpPr>
        <p:spPr>
          <a:xfrm>
            <a:off x="4297326" y="3920056"/>
            <a:ext cx="139877" cy="139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9" idx="4"/>
            <a:endCxn id="55" idx="7"/>
          </p:cNvCxnSpPr>
          <p:nvPr/>
        </p:nvCxnSpPr>
        <p:spPr>
          <a:xfrm flipH="1">
            <a:off x="5287681" y="3765920"/>
            <a:ext cx="219287" cy="185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4"/>
            <a:endCxn id="56" idx="0"/>
          </p:cNvCxnSpPr>
          <p:nvPr/>
        </p:nvCxnSpPr>
        <p:spPr>
          <a:xfrm>
            <a:off x="5506968" y="3765920"/>
            <a:ext cx="38251" cy="1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1" idx="4"/>
            <a:endCxn id="58" idx="0"/>
          </p:cNvCxnSpPr>
          <p:nvPr/>
        </p:nvCxnSpPr>
        <p:spPr>
          <a:xfrm flipH="1">
            <a:off x="5958298" y="3762307"/>
            <a:ext cx="246571" cy="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4"/>
            <a:endCxn id="57" idx="0"/>
          </p:cNvCxnSpPr>
          <p:nvPr/>
        </p:nvCxnSpPr>
        <p:spPr>
          <a:xfrm>
            <a:off x="6204869" y="3762307"/>
            <a:ext cx="105634" cy="22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665847" y="4951013"/>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049436" y="49376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7043997"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8382409"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546986" y="45162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269707" y="533327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435793" y="53034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818899" y="5306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29150" y="54925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876532" y="549696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239453" y="548884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586012" y="547289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972791" y="545955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p:cNvCxnSpPr>
            <a:stCxn id="87" idx="3"/>
            <a:endCxn id="83" idx="6"/>
          </p:cNvCxnSpPr>
          <p:nvPr/>
        </p:nvCxnSpPr>
        <p:spPr>
          <a:xfrm flipH="1">
            <a:off x="4826632" y="4715303"/>
            <a:ext cx="1743901" cy="352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7" idx="3"/>
            <a:endCxn id="84" idx="0"/>
          </p:cNvCxnSpPr>
          <p:nvPr/>
        </p:nvCxnSpPr>
        <p:spPr>
          <a:xfrm flipH="1">
            <a:off x="6129828" y="4715303"/>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a:stCxn id="87" idx="5"/>
            <a:endCxn id="85" idx="1"/>
          </p:cNvCxnSpPr>
          <p:nvPr/>
        </p:nvCxnSpPr>
        <p:spPr>
          <a:xfrm>
            <a:off x="6684224" y="4715303"/>
            <a:ext cx="383319" cy="38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a:stCxn id="87" idx="6"/>
            <a:endCxn id="86" idx="2"/>
          </p:cNvCxnSpPr>
          <p:nvPr/>
        </p:nvCxnSpPr>
        <p:spPr>
          <a:xfrm>
            <a:off x="6707771" y="4632848"/>
            <a:ext cx="1674638" cy="554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8783123" y="546363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4169975"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4447091"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183877" y="57035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5498260" y="570175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8783123" y="5853577"/>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p:cNvCxnSpPr>
            <a:stCxn id="83" idx="4"/>
            <a:endCxn id="88" idx="7"/>
          </p:cNvCxnSpPr>
          <p:nvPr/>
        </p:nvCxnSpPr>
        <p:spPr>
          <a:xfrm flipH="1">
            <a:off x="4406945" y="5184230"/>
            <a:ext cx="339294" cy="18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p:cNvCxnSpPr>
            <a:stCxn id="84" idx="3"/>
            <a:endCxn id="89" idx="7"/>
          </p:cNvCxnSpPr>
          <p:nvPr/>
        </p:nvCxnSpPr>
        <p:spPr>
          <a:xfrm flipH="1">
            <a:off x="5573031" y="5136735"/>
            <a:ext cx="499951" cy="20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84" idx="3"/>
            <a:endCxn id="90" idx="7"/>
          </p:cNvCxnSpPr>
          <p:nvPr/>
        </p:nvCxnSpPr>
        <p:spPr>
          <a:xfrm flipH="1">
            <a:off x="5956137" y="5136735"/>
            <a:ext cx="116846" cy="203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a:stCxn id="85" idx="4"/>
            <a:endCxn id="91" idx="7"/>
          </p:cNvCxnSpPr>
          <p:nvPr/>
        </p:nvCxnSpPr>
        <p:spPr>
          <a:xfrm flipH="1">
            <a:off x="6666389" y="5303485"/>
            <a:ext cx="458001" cy="223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5" idx="4"/>
            <a:endCxn id="93" idx="0"/>
          </p:cNvCxnSpPr>
          <p:nvPr/>
        </p:nvCxnSpPr>
        <p:spPr>
          <a:xfrm>
            <a:off x="7124390" y="5303485"/>
            <a:ext cx="195455" cy="18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85" idx="4"/>
            <a:endCxn id="92" idx="0"/>
          </p:cNvCxnSpPr>
          <p:nvPr/>
        </p:nvCxnSpPr>
        <p:spPr>
          <a:xfrm flipH="1">
            <a:off x="6956925" y="5303485"/>
            <a:ext cx="167465" cy="193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4"/>
            <a:endCxn id="94" idx="0"/>
          </p:cNvCxnSpPr>
          <p:nvPr/>
        </p:nvCxnSpPr>
        <p:spPr>
          <a:xfrm flipH="1">
            <a:off x="7666404" y="5303485"/>
            <a:ext cx="796398" cy="169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6" idx="4"/>
          </p:cNvCxnSpPr>
          <p:nvPr/>
        </p:nvCxnSpPr>
        <p:spPr>
          <a:xfrm flipH="1">
            <a:off x="8110029" y="5303485"/>
            <a:ext cx="352773" cy="19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6" idx="4"/>
          </p:cNvCxnSpPr>
          <p:nvPr/>
        </p:nvCxnSpPr>
        <p:spPr>
          <a:xfrm>
            <a:off x="8462802" y="5303485"/>
            <a:ext cx="343867" cy="194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0" idx="4"/>
            <a:endCxn id="105" idx="0"/>
          </p:cNvCxnSpPr>
          <p:nvPr/>
        </p:nvCxnSpPr>
        <p:spPr>
          <a:xfrm>
            <a:off x="8863515" y="5696850"/>
            <a:ext cx="0" cy="156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8" idx="4"/>
            <a:endCxn id="101" idx="0"/>
          </p:cNvCxnSpPr>
          <p:nvPr/>
        </p:nvCxnSpPr>
        <p:spPr>
          <a:xfrm flipH="1">
            <a:off x="4250368" y="5566491"/>
            <a:ext cx="99732" cy="245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8" idx="4"/>
            <a:endCxn id="102" idx="1"/>
          </p:cNvCxnSpPr>
          <p:nvPr/>
        </p:nvCxnSpPr>
        <p:spPr>
          <a:xfrm>
            <a:off x="4350100" y="5566491"/>
            <a:ext cx="120538" cy="27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4"/>
            <a:endCxn id="103" idx="7"/>
          </p:cNvCxnSpPr>
          <p:nvPr/>
        </p:nvCxnSpPr>
        <p:spPr>
          <a:xfrm flipH="1">
            <a:off x="5321115" y="5536703"/>
            <a:ext cx="195071" cy="200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4"/>
            <a:endCxn id="104" idx="0"/>
          </p:cNvCxnSpPr>
          <p:nvPr/>
        </p:nvCxnSpPr>
        <p:spPr>
          <a:xfrm>
            <a:off x="5516186" y="5536703"/>
            <a:ext cx="62467" cy="16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147492" y="2135888"/>
            <a:ext cx="1809028" cy="830997"/>
          </a:xfrm>
          <a:prstGeom prst="rect">
            <a:avLst/>
          </a:prstGeom>
          <a:noFill/>
        </p:spPr>
        <p:txBody>
          <a:bodyPr wrap="square" rtlCol="0">
            <a:spAutoFit/>
          </a:bodyPr>
          <a:lstStyle/>
          <a:p>
            <a:r>
              <a:rPr lang="en-US" sz="1600" dirty="0" smtClean="0"/>
              <a:t>Resource uses: R1, R2, R3, R4, R5</a:t>
            </a:r>
            <a:endParaRPr lang="en-US" sz="1600" dirty="0"/>
          </a:p>
        </p:txBody>
      </p:sp>
      <p:sp>
        <p:nvSpPr>
          <p:cNvPr id="121" name="TextBox 120"/>
          <p:cNvSpPr txBox="1"/>
          <p:nvPr/>
        </p:nvSpPr>
        <p:spPr>
          <a:xfrm>
            <a:off x="5990474" y="5934974"/>
            <a:ext cx="2931805" cy="584776"/>
          </a:xfrm>
          <a:prstGeom prst="rect">
            <a:avLst/>
          </a:prstGeom>
          <a:noFill/>
        </p:spPr>
        <p:txBody>
          <a:bodyPr wrap="square" rtlCol="0">
            <a:spAutoFit/>
          </a:bodyPr>
          <a:lstStyle/>
          <a:p>
            <a:r>
              <a:rPr lang="en-US" sz="1600" dirty="0" smtClean="0"/>
              <a:t>Resource uses: R1, R2, R4’, R5’ (R3 gone, R4/5 lower)</a:t>
            </a:r>
            <a:endParaRPr lang="en-US" sz="1600" dirty="0"/>
          </a:p>
        </p:txBody>
      </p:sp>
      <p:sp>
        <p:nvSpPr>
          <p:cNvPr id="127" name="TextBox 126"/>
          <p:cNvSpPr txBox="1"/>
          <p:nvPr/>
        </p:nvSpPr>
        <p:spPr>
          <a:xfrm>
            <a:off x="439948" y="2549071"/>
            <a:ext cx="2525059" cy="3970318"/>
          </a:xfrm>
          <a:prstGeom prst="rect">
            <a:avLst/>
          </a:prstGeom>
          <a:noFill/>
        </p:spPr>
        <p:txBody>
          <a:bodyPr wrap="square" rtlCol="0">
            <a:spAutoFit/>
          </a:bodyPr>
          <a:lstStyle/>
          <a:p>
            <a:r>
              <a:rPr lang="en-US" dirty="0" smtClean="0"/>
              <a:t>Example:</a:t>
            </a:r>
          </a:p>
          <a:p>
            <a:endParaRPr lang="en-US" dirty="0"/>
          </a:p>
          <a:p>
            <a:pPr marL="285750" indent="-285750">
              <a:buFont typeface="Arial"/>
              <a:buChar char="•"/>
            </a:pPr>
            <a:r>
              <a:rPr lang="en-US" dirty="0" smtClean="0"/>
              <a:t>Remove calls to system logger first</a:t>
            </a:r>
          </a:p>
          <a:p>
            <a:pPr marL="285750" indent="-285750">
              <a:buFont typeface="Arial"/>
              <a:buChar char="•"/>
            </a:pPr>
            <a:r>
              <a:rPr lang="en-US" dirty="0" smtClean="0"/>
              <a:t>Remove initialization of system logger once all calls are gone</a:t>
            </a:r>
          </a:p>
          <a:p>
            <a:pPr marL="285750" indent="-285750">
              <a:buFont typeface="Arial"/>
              <a:buChar char="•"/>
            </a:pPr>
            <a:r>
              <a:rPr lang="en-US" dirty="0" smtClean="0"/>
              <a:t>Result: P’ has less writes to SSD, lower memory usage (logging cache gone)</a:t>
            </a:r>
          </a:p>
          <a:p>
            <a:endParaRPr lang="en-US" dirty="0"/>
          </a:p>
        </p:txBody>
      </p:sp>
      <p:sp>
        <p:nvSpPr>
          <p:cNvPr id="128" name="TextBox 127"/>
          <p:cNvSpPr txBox="1"/>
          <p:nvPr/>
        </p:nvSpPr>
        <p:spPr>
          <a:xfrm>
            <a:off x="5642189" y="4202373"/>
            <a:ext cx="2203348" cy="338554"/>
          </a:xfrm>
          <a:prstGeom prst="rect">
            <a:avLst/>
          </a:prstGeom>
          <a:noFill/>
        </p:spPr>
        <p:txBody>
          <a:bodyPr wrap="none" rtlCol="0">
            <a:spAutoFit/>
          </a:bodyPr>
          <a:lstStyle/>
          <a:p>
            <a:r>
              <a:rPr lang="en-US" sz="1600" dirty="0" smtClean="0"/>
              <a:t>red code is removable</a:t>
            </a:r>
            <a:endParaRPr lang="en-US" sz="1600" dirty="0"/>
          </a:p>
        </p:txBody>
      </p:sp>
      <p:sp>
        <p:nvSpPr>
          <p:cNvPr id="129" name="TextBox 128"/>
          <p:cNvSpPr txBox="1"/>
          <p:nvPr/>
        </p:nvSpPr>
        <p:spPr>
          <a:xfrm>
            <a:off x="3851988" y="2203751"/>
            <a:ext cx="2596910" cy="646331"/>
          </a:xfrm>
          <a:prstGeom prst="rect">
            <a:avLst/>
          </a:prstGeom>
          <a:noFill/>
        </p:spPr>
        <p:txBody>
          <a:bodyPr wrap="none" rtlCol="0">
            <a:spAutoFit/>
          </a:bodyPr>
          <a:lstStyle/>
          <a:p>
            <a:r>
              <a:rPr lang="en-US" dirty="0" smtClean="0"/>
              <a:t>Start removal at</a:t>
            </a:r>
            <a:br>
              <a:rPr lang="en-US" dirty="0" smtClean="0"/>
            </a:br>
            <a:r>
              <a:rPr lang="en-US" dirty="0" smtClean="0"/>
              <a:t>leaves of AST, move up</a:t>
            </a:r>
            <a:endParaRPr lang="en-US" dirty="0"/>
          </a:p>
        </p:txBody>
      </p:sp>
    </p:spTree>
    <p:extLst>
      <p:ext uri="{BB962C8B-B14F-4D97-AF65-F5344CB8AC3E}">
        <p14:creationId xmlns:p14="http://schemas.microsoft.com/office/powerpoint/2010/main" val="4208276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PlaceHolder</a:t>
            </a:r>
            <a:r>
              <a:rPr lang="en-US" dirty="0" smtClean="0"/>
              <a:t>: Outline for </a:t>
            </a:r>
            <a:r>
              <a:rPr lang="en-US" dirty="0" err="1" smtClean="0"/>
              <a:t>Syr</a:t>
            </a:r>
            <a:r>
              <a:rPr lang="en-US" dirty="0" smtClean="0"/>
              <a:t>/UCR</a:t>
            </a:r>
            <a:endParaRPr lang="en-US" dirty="0"/>
          </a:p>
        </p:txBody>
      </p:sp>
      <p:sp>
        <p:nvSpPr>
          <p:cNvPr id="3" name="Content Placeholder 2"/>
          <p:cNvSpPr>
            <a:spLocks noGrp="1"/>
          </p:cNvSpPr>
          <p:nvPr>
            <p:ph idx="1"/>
          </p:nvPr>
        </p:nvSpPr>
        <p:spPr/>
        <p:txBody>
          <a:bodyPr/>
          <a:lstStyle/>
          <a:p>
            <a:r>
              <a:rPr lang="en-US" dirty="0" smtClean="0"/>
              <a:t>UC: Talk about how to fill in the </a:t>
            </a:r>
            <a:r>
              <a:rPr lang="en-US" i="1" dirty="0" smtClean="0"/>
              <a:t>Resource Consumption</a:t>
            </a:r>
            <a:r>
              <a:rPr lang="en-US" dirty="0" smtClean="0"/>
              <a:t> and </a:t>
            </a:r>
            <a:r>
              <a:rPr lang="en-US" i="1" dirty="0" smtClean="0"/>
              <a:t>Dependencies </a:t>
            </a:r>
            <a:r>
              <a:rPr lang="en-US" dirty="0" smtClean="0"/>
              <a:t>metadata for each DFU.  </a:t>
            </a:r>
          </a:p>
          <a:p>
            <a:pPr lvl="1"/>
            <a:r>
              <a:rPr lang="en-US" dirty="0" smtClean="0"/>
              <a:t>Start with “tester application” that allows maximum isolation of DFU</a:t>
            </a:r>
          </a:p>
          <a:p>
            <a:pPr lvl="1"/>
            <a:r>
              <a:rPr lang="en-US" dirty="0" smtClean="0"/>
              <a:t>Talk about API mapping of system calls-&gt;resources (e.g. </a:t>
            </a:r>
            <a:r>
              <a:rPr lang="en-US" dirty="0" err="1" smtClean="0"/>
              <a:t>android.hardware.Camera.takePicture</a:t>
            </a:r>
            <a:r>
              <a:rPr lang="en-US" dirty="0" smtClean="0"/>
              <a:t>() -&gt; camera dependency)</a:t>
            </a:r>
          </a:p>
          <a:p>
            <a:endParaRPr lang="en-US" i="1" dirty="0" smtClean="0"/>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spTree>
    <p:extLst>
      <p:ext uri="{BB962C8B-B14F-4D97-AF65-F5344CB8AC3E}">
        <p14:creationId xmlns:p14="http://schemas.microsoft.com/office/powerpoint/2010/main" val="424758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dirty="0"/>
              <a:t>We leverage program analysis to collect resource usage information.</a:t>
            </a:r>
          </a:p>
          <a:p>
            <a:pPr marL="914400" lvl="1" indent="-457200"/>
            <a:r>
              <a:rPr lang="x-none" altLang="en-US" sz="2000" dirty="0"/>
              <a:t>Hardware Dependency: </a:t>
            </a:r>
            <a:r>
              <a:rPr lang="x-none" sz="2000">
                <a:sym typeface="+mn-ea"/>
              </a:rPr>
              <a:t>check if the application relies on certain hardware to function properly and try to quantify some resource usages</a:t>
            </a:r>
            <a:endParaRPr lang="x-none" altLang="en-US" sz="2000" dirty="0"/>
          </a:p>
          <a:p>
            <a:pPr marL="914400" lvl="1" indent="-457200"/>
            <a:r>
              <a:rPr lang="x-none" altLang="en-US" sz="2000" dirty="0"/>
              <a:t>Software Dependency: </a:t>
            </a:r>
            <a:r>
              <a:rPr lang="x-none" sz="2000">
                <a:sym typeface="+mn-ea"/>
              </a:rPr>
              <a:t>dynamic analysis is needed to resolve some information such as INTENT</a:t>
            </a:r>
            <a:endParaRPr lang="x-none" sz="2000"/>
          </a:p>
          <a:p>
            <a:pPr marL="914400" lvl="1" indent="-457200"/>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36</a:t>
            </a:fld>
            <a:endParaRPr lang="en-US"/>
          </a:p>
        </p:txBody>
      </p:sp>
      <p:pic>
        <p:nvPicPr>
          <p:cNvPr id="19" name="Picture 18"/>
          <p:cNvPicPr>
            <a:picLocks noChangeAspect="1"/>
          </p:cNvPicPr>
          <p:nvPr/>
        </p:nvPicPr>
        <p:blipFill>
          <a:blip r:embed="rId2"/>
          <a:stretch>
            <a:fillRect/>
          </a:stretch>
        </p:blipFill>
        <p:spPr>
          <a:xfrm>
            <a:off x="814070" y="13833475"/>
            <a:ext cx="6708775" cy="4625975"/>
          </a:xfrm>
          <a:prstGeom prst="rect">
            <a:avLst/>
          </a:prstGeom>
        </p:spPr>
      </p:pic>
      <p:pic>
        <p:nvPicPr>
          <p:cNvPr id="5" name="Picture 4"/>
          <p:cNvPicPr>
            <a:picLocks noChangeAspect="1"/>
          </p:cNvPicPr>
          <p:nvPr/>
        </p:nvPicPr>
        <p:blipFill>
          <a:blip r:embed="rId2"/>
          <a:stretch>
            <a:fillRect/>
          </a:stretch>
        </p:blipFill>
        <p:spPr>
          <a:xfrm>
            <a:off x="941070" y="13960475"/>
            <a:ext cx="6708775" cy="4625975"/>
          </a:xfrm>
          <a:prstGeom prst="rect">
            <a:avLst/>
          </a:prstGeom>
        </p:spPr>
      </p:pic>
      <p:pic>
        <p:nvPicPr>
          <p:cNvPr id="6" name="Picture 5"/>
          <p:cNvPicPr>
            <a:picLocks noChangeAspect="1"/>
          </p:cNvPicPr>
          <p:nvPr/>
        </p:nvPicPr>
        <p:blipFill>
          <a:blip r:embed="rId2"/>
          <a:stretch>
            <a:fillRect/>
          </a:stretch>
        </p:blipFill>
        <p:spPr>
          <a:xfrm>
            <a:off x="1068070" y="14087475"/>
            <a:ext cx="6708775" cy="4625975"/>
          </a:xfrm>
          <a:prstGeom prst="rect">
            <a:avLst/>
          </a:prstGeom>
        </p:spPr>
      </p:pic>
      <p:pic>
        <p:nvPicPr>
          <p:cNvPr id="13" name="Picture 12"/>
          <p:cNvPicPr>
            <a:picLocks noChangeAspect="1"/>
          </p:cNvPicPr>
          <p:nvPr/>
        </p:nvPicPr>
        <p:blipFill>
          <a:blip r:embed="rId3"/>
          <a:stretch>
            <a:fillRect/>
          </a:stretch>
        </p:blipFill>
        <p:spPr>
          <a:xfrm>
            <a:off x="1871345" y="3880485"/>
            <a:ext cx="5651500" cy="2425700"/>
          </a:xfrm>
          <a:prstGeom prst="rect">
            <a:avLst/>
          </a:prstGeom>
        </p:spPr>
      </p:pic>
    </p:spTree>
    <p:extLst>
      <p:ext uri="{BB962C8B-B14F-4D97-AF65-F5344CB8AC3E}">
        <p14:creationId xmlns:p14="http://schemas.microsoft.com/office/powerpoint/2010/main" val="35378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dirty="0"/>
              <a:t>Static analysis</a:t>
            </a:r>
          </a:p>
          <a:p>
            <a:pPr marL="914400" lvl="1" indent="-457200"/>
            <a:r>
              <a:rPr lang="x-none" altLang="en-US" sz="2000" dirty="0"/>
              <a:t>Identify </a:t>
            </a:r>
            <a:r>
              <a:rPr lang="x-none" sz="2000">
                <a:sym typeface="+mn-ea"/>
              </a:rPr>
              <a:t>Important APIs as indicators of resource and then infer the usage</a:t>
            </a:r>
            <a:endParaRPr lang="x-none" altLang="en-US" dirty="0">
              <a:sym typeface="+mn-ea"/>
            </a:endParaRPr>
          </a:p>
          <a:p>
            <a:pPr marL="457200" indent="-457200"/>
            <a:r>
              <a:rPr lang="x-none" altLang="en-US" dirty="0"/>
              <a:t>Dynamic analysis</a:t>
            </a:r>
          </a:p>
          <a:p>
            <a:pPr marL="914400" lvl="1" indent="-457200"/>
            <a:r>
              <a:rPr lang="x-none" altLang="en-US" sz="2000" dirty="0"/>
              <a:t>Run the application and pinpoint the hooking points for information extraction</a:t>
            </a:r>
          </a:p>
        </p:txBody>
      </p:sp>
      <p:sp>
        <p:nvSpPr>
          <p:cNvPr id="4" name="Slide Number Placeholder 3"/>
          <p:cNvSpPr>
            <a:spLocks noGrp="1"/>
          </p:cNvSpPr>
          <p:nvPr>
            <p:ph type="sldNum" sz="quarter" idx="12"/>
          </p:nvPr>
        </p:nvSpPr>
        <p:spPr/>
        <p:txBody>
          <a:bodyPr/>
          <a:lstStyle/>
          <a:p>
            <a:fld id="{0840E6D7-221B-40B7-B50C-C3B5231B0D1A}" type="slidenum">
              <a:rPr lang="en-US" smtClean="0"/>
              <a:t>37</a:t>
            </a:fld>
            <a:endParaRPr lang="en-US"/>
          </a:p>
        </p:txBody>
      </p:sp>
      <p:pic>
        <p:nvPicPr>
          <p:cNvPr id="7" name="Picture 6"/>
          <p:cNvPicPr>
            <a:picLocks noChangeAspect="1"/>
          </p:cNvPicPr>
          <p:nvPr/>
        </p:nvPicPr>
        <p:blipFill>
          <a:blip r:embed="rId2"/>
          <a:stretch>
            <a:fillRect/>
          </a:stretch>
        </p:blipFill>
        <p:spPr>
          <a:xfrm>
            <a:off x="2484120" y="3672840"/>
            <a:ext cx="4466590" cy="2475865"/>
          </a:xfrm>
          <a:prstGeom prst="rect">
            <a:avLst/>
          </a:prstGeom>
        </p:spPr>
      </p:pic>
    </p:spTree>
    <p:extLst>
      <p:ext uri="{BB962C8B-B14F-4D97-AF65-F5344CB8AC3E}">
        <p14:creationId xmlns:p14="http://schemas.microsoft.com/office/powerpoint/2010/main" val="1668699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dirty="0"/>
              <a:t>Whole system consists of two major components</a:t>
            </a:r>
          </a:p>
          <a:p>
            <a:pPr lvl="1"/>
            <a:r>
              <a:rPr lang="x-none" altLang="en-US" sz="2000" dirty="0"/>
              <a:t>DroidSIFT: perform static analysis including call-graph analylsis and data dependency analysis</a:t>
            </a:r>
          </a:p>
          <a:p>
            <a:pPr lvl="1"/>
            <a:r>
              <a:rPr lang="x-none" altLang="en-US" sz="2000" dirty="0"/>
              <a:t>DroidScope: develop plugins on top of the emulation tool to collect resource usage information</a:t>
            </a:r>
          </a:p>
          <a:p>
            <a:pPr lvl="1"/>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38</a:t>
            </a:fld>
            <a:endParaRPr lang="en-US"/>
          </a:p>
        </p:txBody>
      </p:sp>
      <p:pic>
        <p:nvPicPr>
          <p:cNvPr id="19" name="Picture 18"/>
          <p:cNvPicPr>
            <a:picLocks noChangeAspect="1"/>
          </p:cNvPicPr>
          <p:nvPr/>
        </p:nvPicPr>
        <p:blipFill>
          <a:blip r:embed="rId2"/>
          <a:stretch>
            <a:fillRect/>
          </a:stretch>
        </p:blipFill>
        <p:spPr>
          <a:xfrm>
            <a:off x="814070" y="13833475"/>
            <a:ext cx="6708775" cy="4625975"/>
          </a:xfrm>
          <a:prstGeom prst="rect">
            <a:avLst/>
          </a:prstGeom>
        </p:spPr>
      </p:pic>
      <p:pic>
        <p:nvPicPr>
          <p:cNvPr id="5" name="Picture 4"/>
          <p:cNvPicPr>
            <a:picLocks noChangeAspect="1"/>
          </p:cNvPicPr>
          <p:nvPr/>
        </p:nvPicPr>
        <p:blipFill>
          <a:blip r:embed="rId2"/>
          <a:stretch>
            <a:fillRect/>
          </a:stretch>
        </p:blipFill>
        <p:spPr>
          <a:xfrm>
            <a:off x="941070" y="13960475"/>
            <a:ext cx="6708775" cy="4625975"/>
          </a:xfrm>
          <a:prstGeom prst="rect">
            <a:avLst/>
          </a:prstGeom>
        </p:spPr>
      </p:pic>
      <p:pic>
        <p:nvPicPr>
          <p:cNvPr id="6" name="Picture 5"/>
          <p:cNvPicPr>
            <a:picLocks noChangeAspect="1"/>
          </p:cNvPicPr>
          <p:nvPr/>
        </p:nvPicPr>
        <p:blipFill>
          <a:blip r:embed="rId2"/>
          <a:stretch>
            <a:fillRect/>
          </a:stretch>
        </p:blipFill>
        <p:spPr>
          <a:xfrm>
            <a:off x="1068070" y="14087475"/>
            <a:ext cx="6708775" cy="4625975"/>
          </a:xfrm>
          <a:prstGeom prst="rect">
            <a:avLst/>
          </a:prstGeom>
        </p:spPr>
      </p:pic>
      <p:pic>
        <p:nvPicPr>
          <p:cNvPr id="8" name="Picture 7" descr="poster overview"/>
          <p:cNvPicPr>
            <a:picLocks noChangeAspect="1"/>
          </p:cNvPicPr>
          <p:nvPr/>
        </p:nvPicPr>
        <p:blipFill>
          <a:blip r:embed="rId3"/>
          <a:stretch>
            <a:fillRect/>
          </a:stretch>
        </p:blipFill>
        <p:spPr>
          <a:xfrm>
            <a:off x="1526540" y="3750945"/>
            <a:ext cx="6554470" cy="2203450"/>
          </a:xfrm>
          <a:prstGeom prst="rect">
            <a:avLst/>
          </a:prstGeom>
        </p:spPr>
      </p:pic>
    </p:spTree>
    <p:extLst>
      <p:ext uri="{BB962C8B-B14F-4D97-AF65-F5344CB8AC3E}">
        <p14:creationId xmlns:p14="http://schemas.microsoft.com/office/powerpoint/2010/main" val="88909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Statically identify certain APIs as indicators of resource usage.</a:t>
            </a:r>
          </a:p>
          <a:p>
            <a:pPr lvl="1"/>
            <a:endParaRPr lang="x-none" altLang="en-US" sz="2400" dirty="0"/>
          </a:p>
          <a:p>
            <a:pPr lvl="1"/>
            <a:endParaRPr lang="x-none" altLang="en-US" sz="2400" dirty="0"/>
          </a:p>
          <a:p>
            <a:pPr lvl="1"/>
            <a:endParaRPr lang="x-none" altLang="en-US" sz="2400" dirty="0"/>
          </a:p>
          <a:p>
            <a:pPr marL="342900" lvl="0" indent="-342900"/>
            <a:r>
              <a:rPr lang="x-none" altLang="en-US" sz="2400" dirty="0">
                <a:sym typeface="+mn-ea"/>
              </a:rPr>
              <a:t>Perform data flow analysis to keep track of the data usage.</a:t>
            </a:r>
            <a:endParaRPr lang="x-none" altLang="en-US" sz="2400" dirty="0"/>
          </a:p>
        </p:txBody>
      </p:sp>
      <p:sp>
        <p:nvSpPr>
          <p:cNvPr id="4" name="Slide Number Placeholder 3"/>
          <p:cNvSpPr>
            <a:spLocks noGrp="1"/>
          </p:cNvSpPr>
          <p:nvPr>
            <p:ph type="sldNum" sz="quarter" idx="12"/>
          </p:nvPr>
        </p:nvSpPr>
        <p:spPr/>
        <p:txBody>
          <a:bodyPr/>
          <a:lstStyle/>
          <a:p>
            <a:fld id="{0840E6D7-221B-40B7-B50C-C3B5231B0D1A}" type="slidenum">
              <a:rPr lang="en-US" smtClean="0"/>
              <a:t>39</a:t>
            </a:fld>
            <a:endParaRPr lang="en-US"/>
          </a:p>
        </p:txBody>
      </p:sp>
      <p:pic>
        <p:nvPicPr>
          <p:cNvPr id="7" name="Picture 6"/>
          <p:cNvPicPr>
            <a:picLocks noChangeAspect="1"/>
          </p:cNvPicPr>
          <p:nvPr/>
        </p:nvPicPr>
        <p:blipFill>
          <a:blip r:embed="rId2"/>
          <a:stretch>
            <a:fillRect/>
          </a:stretch>
        </p:blipFill>
        <p:spPr>
          <a:xfrm>
            <a:off x="3562985" y="1847215"/>
            <a:ext cx="4443095" cy="1456690"/>
          </a:xfrm>
          <a:prstGeom prst="rect">
            <a:avLst/>
          </a:prstGeom>
        </p:spPr>
      </p:pic>
      <p:pic>
        <p:nvPicPr>
          <p:cNvPr id="75" name="Shape 75"/>
          <p:cNvPicPr preferRelativeResize="0"/>
          <p:nvPr/>
        </p:nvPicPr>
        <p:blipFill rotWithShape="1">
          <a:blip r:embed="rId3"/>
          <a:srcRect l="16326" t="17478" r="10691" b="37565"/>
          <a:stretch>
            <a:fillRect/>
          </a:stretch>
        </p:blipFill>
        <p:spPr>
          <a:xfrm>
            <a:off x="3074035" y="4134485"/>
            <a:ext cx="4932045" cy="1652270"/>
          </a:xfrm>
          <a:prstGeom prst="rect">
            <a:avLst/>
          </a:prstGeom>
          <a:noFill/>
          <a:ln>
            <a:noFill/>
          </a:ln>
        </p:spPr>
      </p:pic>
    </p:spTree>
    <p:extLst>
      <p:ext uri="{BB962C8B-B14F-4D97-AF65-F5344CB8AC3E}">
        <p14:creationId xmlns:p14="http://schemas.microsoft.com/office/powerpoint/2010/main" val="52869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Content Placeholder 2"/>
          <p:cNvSpPr>
            <a:spLocks noGrp="1"/>
          </p:cNvSpPr>
          <p:nvPr>
            <p:ph idx="1"/>
          </p:nvPr>
        </p:nvSpPr>
        <p:spPr>
          <a:xfrm>
            <a:off x="258552" y="1205186"/>
            <a:ext cx="8623005" cy="4981354"/>
          </a:xfrm>
        </p:spPr>
        <p:txBody>
          <a:bodyPr/>
          <a:lstStyle/>
          <a:p>
            <a:r>
              <a:rPr lang="en-US" sz="2400" dirty="0" smtClean="0"/>
              <a:t>Team intro/attendees</a:t>
            </a:r>
          </a:p>
          <a:p>
            <a:pPr lvl="1"/>
            <a:r>
              <a:rPr lang="en-US" sz="2000" dirty="0" smtClean="0"/>
              <a:t>BBN- Matt Gillen, </a:t>
            </a:r>
            <a:r>
              <a:rPr lang="en-US" sz="2000" dirty="0" err="1" smtClean="0"/>
              <a:t>Partha</a:t>
            </a:r>
            <a:r>
              <a:rPr lang="en-US" sz="2000" dirty="0" smtClean="0"/>
              <a:t> Pal, Peter </a:t>
            </a:r>
            <a:r>
              <a:rPr lang="en-US" sz="2000" dirty="0" err="1" smtClean="0"/>
              <a:t>Samouelian</a:t>
            </a:r>
            <a:r>
              <a:rPr lang="en-US" sz="2000" dirty="0" smtClean="0"/>
              <a:t>, Austin Wellman (Platform, CP, Integration + TA2, TA3)</a:t>
            </a:r>
          </a:p>
          <a:p>
            <a:pPr lvl="1"/>
            <a:r>
              <a:rPr lang="en-US" sz="2000" dirty="0" err="1" smtClean="0"/>
              <a:t>Securboration</a:t>
            </a:r>
            <a:r>
              <a:rPr lang="en-US" sz="2000" dirty="0" smtClean="0"/>
              <a:t> - Lee Krause, Jacob Staples (TA2, TA3)</a:t>
            </a:r>
          </a:p>
          <a:p>
            <a:pPr lvl="1"/>
            <a:r>
              <a:rPr lang="en-US" sz="2000" dirty="0" smtClean="0"/>
              <a:t>OSU- </a:t>
            </a:r>
            <a:r>
              <a:rPr lang="en-US" sz="2000" dirty="0" err="1" smtClean="0"/>
              <a:t>Arpit</a:t>
            </a:r>
            <a:r>
              <a:rPr lang="en-US" sz="2000" dirty="0" smtClean="0"/>
              <a:t> Christi, </a:t>
            </a:r>
            <a:r>
              <a:rPr lang="en-US" sz="2000" dirty="0" err="1" smtClean="0"/>
              <a:t>Arash</a:t>
            </a:r>
            <a:r>
              <a:rPr lang="en-US" sz="2000" dirty="0" smtClean="0"/>
              <a:t> </a:t>
            </a:r>
            <a:r>
              <a:rPr lang="en-US" sz="2000" dirty="0" err="1" smtClean="0"/>
              <a:t>Termehchy</a:t>
            </a:r>
            <a:r>
              <a:rPr lang="en-US" sz="2000" dirty="0" smtClean="0"/>
              <a:t> (TA2, TA3)</a:t>
            </a:r>
          </a:p>
          <a:p>
            <a:pPr lvl="1"/>
            <a:r>
              <a:rPr lang="en-US" sz="2000" dirty="0" smtClean="0"/>
              <a:t>Vanderbilt- Doug Schmidt, Fred </a:t>
            </a:r>
            <a:r>
              <a:rPr lang="en-US" sz="2000" dirty="0" err="1" smtClean="0"/>
              <a:t>Eisele</a:t>
            </a:r>
            <a:r>
              <a:rPr lang="en-US" sz="2000" dirty="0" smtClean="0"/>
              <a:t> (TA2, TA3)</a:t>
            </a:r>
          </a:p>
          <a:p>
            <a:pPr lvl="1"/>
            <a:r>
              <a:rPr lang="en-US" sz="2000" dirty="0" smtClean="0"/>
              <a:t>Syracuse – Yue </a:t>
            </a:r>
            <a:r>
              <a:rPr lang="en-US" sz="2000" dirty="0" err="1" smtClean="0"/>
              <a:t>Duan</a:t>
            </a:r>
            <a:r>
              <a:rPr lang="en-US" sz="2000" dirty="0" smtClean="0"/>
              <a:t> (TA2, TA3)</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sp>
        <p:nvSpPr>
          <p:cNvPr id="5" name="TextBox 4"/>
          <p:cNvSpPr txBox="1"/>
          <p:nvPr/>
        </p:nvSpPr>
        <p:spPr>
          <a:xfrm>
            <a:off x="4356100" y="258873"/>
            <a:ext cx="1497724" cy="646331"/>
          </a:xfrm>
          <a:prstGeom prst="rect">
            <a:avLst/>
          </a:prstGeom>
          <a:solidFill>
            <a:srgbClr val="FF0000"/>
          </a:solidFill>
        </p:spPr>
        <p:txBody>
          <a:bodyPr wrap="square" rtlCol="0">
            <a:spAutoFit/>
          </a:bodyPr>
          <a:lstStyle/>
          <a:p>
            <a:r>
              <a:rPr lang="en-US" b="1" dirty="0" smtClean="0">
                <a:solidFill>
                  <a:schemeClr val="bg1"/>
                </a:solidFill>
              </a:rPr>
              <a:t>Suggest deletion</a:t>
            </a:r>
            <a:endParaRPr lang="en-US" b="1" dirty="0">
              <a:solidFill>
                <a:schemeClr val="bg1"/>
              </a:solidFill>
            </a:endParaRPr>
          </a:p>
        </p:txBody>
      </p:sp>
    </p:spTree>
    <p:extLst>
      <p:ext uri="{BB962C8B-B14F-4D97-AF65-F5344CB8AC3E}">
        <p14:creationId xmlns:p14="http://schemas.microsoft.com/office/powerpoint/2010/main" val="3126029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Dynamically run the application in Droidscope which is based on Qemu.</a:t>
            </a:r>
          </a:p>
          <a:p>
            <a:pPr lvl="1"/>
            <a:endParaRPr lang="x-none" altLang="en-US" sz="2400" dirty="0"/>
          </a:p>
          <a:p>
            <a:pPr lvl="1"/>
            <a:endParaRPr lang="x-none" altLang="en-US" sz="2400" dirty="0"/>
          </a:p>
          <a:p>
            <a:pPr lvl="1"/>
            <a:endParaRPr lang="x-none" altLang="en-US" sz="2400" dirty="0"/>
          </a:p>
          <a:p>
            <a:pPr marL="342900" lvl="0" indent="-342900"/>
            <a:endParaRPr lang="x-none" altLang="en-US" sz="2400" dirty="0">
              <a:sym typeface="+mn-ea"/>
            </a:endParaRPr>
          </a:p>
          <a:p>
            <a:pPr marL="342900" lvl="0" indent="-342900"/>
            <a:r>
              <a:rPr lang="x-none" altLang="en-US" sz="2400" dirty="0"/>
              <a:t>Identify various of important hooking points and extract useful information.</a:t>
            </a:r>
          </a:p>
        </p:txBody>
      </p:sp>
      <p:sp>
        <p:nvSpPr>
          <p:cNvPr id="4" name="Slide Number Placeholder 3"/>
          <p:cNvSpPr>
            <a:spLocks noGrp="1"/>
          </p:cNvSpPr>
          <p:nvPr>
            <p:ph type="sldNum" sz="quarter" idx="12"/>
          </p:nvPr>
        </p:nvSpPr>
        <p:spPr/>
        <p:txBody>
          <a:bodyPr/>
          <a:lstStyle/>
          <a:p>
            <a:fld id="{0840E6D7-221B-40B7-B50C-C3B5231B0D1A}" type="slidenum">
              <a:rPr lang="en-US" smtClean="0"/>
              <a:t>40</a:t>
            </a:fld>
            <a:endParaRPr lang="en-US"/>
          </a:p>
        </p:txBody>
      </p:sp>
      <p:pic>
        <p:nvPicPr>
          <p:cNvPr id="10" name="Picture 9"/>
          <p:cNvPicPr>
            <a:picLocks noChangeAspect="1"/>
          </p:cNvPicPr>
          <p:nvPr/>
        </p:nvPicPr>
        <p:blipFill>
          <a:blip r:embed="rId2"/>
          <a:stretch>
            <a:fillRect/>
          </a:stretch>
        </p:blipFill>
        <p:spPr>
          <a:xfrm>
            <a:off x="3867150" y="2079625"/>
            <a:ext cx="3815080" cy="1733550"/>
          </a:xfrm>
          <a:prstGeom prst="rect">
            <a:avLst/>
          </a:prstGeom>
        </p:spPr>
      </p:pic>
      <p:pic>
        <p:nvPicPr>
          <p:cNvPr id="6" name="Content Placeholder 5"/>
          <p:cNvPicPr>
            <a:picLocks noChangeAspect="1"/>
          </p:cNvPicPr>
          <p:nvPr/>
        </p:nvPicPr>
        <p:blipFill>
          <a:blip r:embed="rId3"/>
          <a:stretch>
            <a:fillRect/>
          </a:stretch>
        </p:blipFill>
        <p:spPr>
          <a:xfrm>
            <a:off x="3281680" y="4648835"/>
            <a:ext cx="4864735" cy="1560830"/>
          </a:xfrm>
          <a:prstGeom prst="rect">
            <a:avLst/>
          </a:prstGeom>
          <a:noFill/>
          <a:ln w="9525">
            <a:noFill/>
            <a:miter lim="800000"/>
            <a:headEnd/>
            <a:tailEnd/>
          </a:ln>
        </p:spPr>
      </p:pic>
    </p:spTree>
    <p:extLst>
      <p:ext uri="{BB962C8B-B14F-4D97-AF65-F5344CB8AC3E}">
        <p14:creationId xmlns:p14="http://schemas.microsoft.com/office/powerpoint/2010/main" val="2751723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PlaceHolder</a:t>
            </a:r>
            <a:r>
              <a:rPr lang="en-US" dirty="0" smtClean="0"/>
              <a:t>: Outline for </a:t>
            </a:r>
            <a:r>
              <a:rPr lang="en-US" dirty="0" err="1" smtClean="0"/>
              <a:t>Securboration</a:t>
            </a:r>
            <a:endParaRPr lang="en-US" dirty="0"/>
          </a:p>
        </p:txBody>
      </p:sp>
      <p:sp>
        <p:nvSpPr>
          <p:cNvPr id="3" name="Content Placeholder 2"/>
          <p:cNvSpPr>
            <a:spLocks noGrp="1"/>
          </p:cNvSpPr>
          <p:nvPr>
            <p:ph idx="1"/>
          </p:nvPr>
        </p:nvSpPr>
        <p:spPr>
          <a:xfrm>
            <a:off x="457200" y="1154151"/>
            <a:ext cx="8229600" cy="4525963"/>
          </a:xfrm>
        </p:spPr>
        <p:txBody>
          <a:bodyPr/>
          <a:lstStyle/>
          <a:p>
            <a:r>
              <a:rPr lang="en-US" dirty="0" smtClean="0"/>
              <a:t>Discuss functional ontology, and use of properties and how they map to mission requirements</a:t>
            </a:r>
          </a:p>
          <a:p>
            <a:r>
              <a:rPr lang="en-US" dirty="0" smtClean="0"/>
              <a:t>Discuss how programmer-provided annotations can stand in for data we expect to get from Muse (e.g. details of functional aspects)</a:t>
            </a:r>
          </a:p>
          <a:p>
            <a:r>
              <a:rPr lang="en-US" dirty="0" smtClean="0"/>
              <a:t>Representation of PLA (e.g. control points)</a:t>
            </a:r>
          </a:p>
          <a:p>
            <a:r>
              <a:rPr lang="en-US" dirty="0" smtClean="0"/>
              <a:t>Contrast of “data” about DFUs (e.g. resource dependency on USB) vs. “rules” (e.g. any DFU at this control point will be called </a:t>
            </a:r>
            <a:r>
              <a:rPr lang="en-US" i="1" dirty="0" err="1" smtClean="0"/>
              <a:t>NClient</a:t>
            </a:r>
            <a:r>
              <a:rPr lang="en-US" dirty="0" smtClean="0"/>
              <a:t> times per second.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41</a:t>
            </a:fld>
            <a:endParaRPr lang="en-US"/>
          </a:p>
        </p:txBody>
      </p:sp>
    </p:spTree>
    <p:extLst>
      <p:ext uri="{BB962C8B-B14F-4D97-AF65-F5344CB8AC3E}">
        <p14:creationId xmlns:p14="http://schemas.microsoft.com/office/powerpoint/2010/main" val="4027670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35500" y="440966"/>
            <a:ext cx="8520600" cy="763500"/>
          </a:xfrm>
          <a:prstGeom prst="rect">
            <a:avLst/>
          </a:prstGeom>
        </p:spPr>
        <p:txBody>
          <a:bodyPr lIns="91425" tIns="91425" rIns="91425" bIns="91425" anchor="t" anchorCtr="0">
            <a:noAutofit/>
          </a:bodyPr>
          <a:lstStyle/>
          <a:p>
            <a:pPr lvl="0">
              <a:spcBef>
                <a:spcPts val="0"/>
              </a:spcBef>
              <a:buNone/>
            </a:pPr>
            <a:r>
              <a:rPr lang="en" dirty="0"/>
              <a:t>Environment / Mission Overview</a:t>
            </a:r>
          </a:p>
        </p:txBody>
      </p:sp>
      <p:sp>
        <p:nvSpPr>
          <p:cNvPr id="248" name="Shape 248"/>
          <p:cNvSpPr/>
          <p:nvPr/>
        </p:nvSpPr>
        <p:spPr>
          <a:xfrm>
            <a:off x="1579275"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2041650"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1579275"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1825875"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3655025"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4774925" y="3174469"/>
            <a:ext cx="1739700"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txBox="1"/>
          <p:nvPr/>
        </p:nvSpPr>
        <p:spPr>
          <a:xfrm>
            <a:off x="469481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sp>
        <p:nvSpPr>
          <p:cNvPr id="255" name="Shape 255"/>
          <p:cNvSpPr/>
          <p:nvPr/>
        </p:nvSpPr>
        <p:spPr>
          <a:xfrm>
            <a:off x="2685655" y="3174469"/>
            <a:ext cx="1522195"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3D85C6"/>
                </a:solidFill>
              </a:rPr>
              <a:t>Static inputs</a:t>
            </a:r>
          </a:p>
        </p:txBody>
      </p:sp>
      <p:sp>
        <p:nvSpPr>
          <p:cNvPr id="257" name="Shape 257"/>
          <p:cNvSpPr txBox="1"/>
          <p:nvPr/>
        </p:nvSpPr>
        <p:spPr>
          <a:xfrm>
            <a:off x="2773575" y="322018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4220675"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019375" y="320319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370825" y="3600044"/>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a:spcBef>
                <a:spcPts val="0"/>
              </a:spcBef>
              <a:buNone/>
            </a:pPr>
            <a:r>
              <a:rPr lang="en" sz="1200"/>
              <a:t>(g+h)</a:t>
            </a:r>
          </a:p>
          <a:p>
            <a:pPr lvl="0" algn="ctr" rtl="0">
              <a:spcBef>
                <a:spcPts val="0"/>
              </a:spcBef>
              <a:buNone/>
            </a:pPr>
            <a:r>
              <a:rPr lang="en" sz="1200"/>
              <a:t>x</a:t>
            </a:r>
          </a:p>
        </p:txBody>
      </p:sp>
      <p:sp>
        <p:nvSpPr>
          <p:cNvPr id="262" name="Shape 262"/>
          <p:cNvSpPr txBox="1"/>
          <p:nvPr/>
        </p:nvSpPr>
        <p:spPr>
          <a:xfrm>
            <a:off x="4920425" y="4575094"/>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sp>
        <p:nvSpPr>
          <p:cNvPr id="263" name="Shape 263"/>
          <p:cNvSpPr/>
          <p:nvPr/>
        </p:nvSpPr>
        <p:spPr>
          <a:xfrm>
            <a:off x="527187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6" name="Shape 276"/>
          <p:cNvSpPr/>
          <p:nvPr/>
        </p:nvSpPr>
        <p:spPr>
          <a:xfrm>
            <a:off x="6744175" y="2897300"/>
            <a:ext cx="2271401" cy="1792044"/>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b="1"/>
              <a:t>Constructed System</a:t>
            </a:r>
          </a:p>
        </p:txBody>
      </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Partial Annotations</a:t>
            </a:r>
          </a:p>
        </p:txBody>
      </p:sp>
      <p:sp>
        <p:nvSpPr>
          <p:cNvPr id="278" name="Shape 278"/>
          <p:cNvSpPr txBox="1"/>
          <p:nvPr/>
        </p:nvSpPr>
        <p:spPr>
          <a:xfrm>
            <a:off x="335175" y="3022069"/>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Discovery</a:t>
            </a:r>
          </a:p>
          <a:p>
            <a:pPr lvl="0" algn="ctr" rtl="0">
              <a:spcBef>
                <a:spcPts val="0"/>
              </a:spcBef>
              <a:buNone/>
            </a:pPr>
            <a:r>
              <a:rPr lang="en" sz="1400" b="1" dirty="0"/>
              <a:t>Analysis</a:t>
            </a:r>
          </a:p>
        </p:txBody>
      </p:sp>
      <p:sp>
        <p:nvSpPr>
          <p:cNvPr id="279" name="Shape 279"/>
          <p:cNvSpPr/>
          <p:nvPr/>
        </p:nvSpPr>
        <p:spPr>
          <a:xfrm>
            <a:off x="534807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42427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7450" y="3635869"/>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950515" y="4490311"/>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rot="5400000">
            <a:off x="6313300" y="1199919"/>
            <a:ext cx="910200" cy="2121000"/>
          </a:xfrm>
          <a:prstGeom prst="bentArrow">
            <a:avLst>
              <a:gd name="adj1" fmla="val 17976"/>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801400" y="4477744"/>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84372" y="6109079"/>
            <a:ext cx="8563293"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b="1" dirty="0"/>
              <a:t>The </a:t>
            </a:r>
            <a:r>
              <a:rPr lang="en" b="1" dirty="0" smtClean="0"/>
              <a:t>environment &amp; mission </a:t>
            </a:r>
            <a:r>
              <a:rPr lang="en" b="1" dirty="0"/>
              <a:t>motivate the design of the constructed system</a:t>
            </a:r>
          </a:p>
        </p:txBody>
      </p:sp>
    </p:spTree>
    <p:extLst>
      <p:ext uri="{BB962C8B-B14F-4D97-AF65-F5344CB8AC3E}">
        <p14:creationId xmlns:p14="http://schemas.microsoft.com/office/powerpoint/2010/main" val="17938351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pic>
        <p:nvPicPr>
          <p:cNvPr id="303" name="Shape 303"/>
          <p:cNvPicPr preferRelativeResize="0"/>
          <p:nvPr/>
        </p:nvPicPr>
        <p:blipFill>
          <a:blip r:embed="rId3">
            <a:alphaModFix/>
          </a:blip>
          <a:stretch>
            <a:fillRect/>
          </a:stretch>
        </p:blipFill>
        <p:spPr>
          <a:xfrm>
            <a:off x="3903133" y="1052507"/>
            <a:ext cx="5066545" cy="4814897"/>
          </a:xfrm>
          <a:prstGeom prst="rect">
            <a:avLst/>
          </a:prstGeom>
          <a:noFill/>
          <a:ln>
            <a:noFill/>
          </a:ln>
          <a:scene3d>
            <a:camera prst="orthographicFront"/>
            <a:lightRig rig="threePt" dir="t"/>
          </a:scene3d>
          <a:sp3d>
            <a:bevelT/>
          </a:sp3d>
        </p:spPr>
      </p:pic>
      <p:sp>
        <p:nvSpPr>
          <p:cNvPr id="304" name="Shape 304"/>
          <p:cNvSpPr txBox="1"/>
          <p:nvPr/>
        </p:nvSpPr>
        <p:spPr>
          <a:xfrm>
            <a:off x="1667914" y="6038945"/>
            <a:ext cx="5825068"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smtClean="0"/>
              <a:t>Adaptation </a:t>
            </a:r>
            <a:r>
              <a:rPr lang="en" dirty="0"/>
              <a:t>demands originate from the ecosystem</a:t>
            </a:r>
          </a:p>
        </p:txBody>
      </p:sp>
      <p:sp>
        <p:nvSpPr>
          <p:cNvPr id="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34629936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8" name="Shape 318"/>
          <p:cNvSpPr txBox="1"/>
          <p:nvPr/>
        </p:nvSpPr>
        <p:spPr>
          <a:xfrm>
            <a:off x="473396" y="6065175"/>
            <a:ext cx="81710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is everything that impinges upon the constructed </a:t>
            </a:r>
            <a:r>
              <a:rPr lang="en" dirty="0" smtClean="0"/>
              <a:t>system</a:t>
            </a:r>
            <a:endParaRPr lang="en" dirty="0"/>
          </a:p>
        </p:txBody>
      </p:sp>
      <p:sp>
        <p:nvSpPr>
          <p:cNvPr id="15"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grpSp>
        <p:nvGrpSpPr>
          <p:cNvPr id="16" name="Group 15"/>
          <p:cNvGrpSpPr/>
          <p:nvPr/>
        </p:nvGrpSpPr>
        <p:grpSpPr>
          <a:xfrm>
            <a:off x="4054470" y="1064065"/>
            <a:ext cx="4205050" cy="1620640"/>
            <a:chOff x="4054470" y="1064065"/>
            <a:chExt cx="4205050" cy="1620640"/>
          </a:xfrm>
        </p:grpSpPr>
        <p:sp>
          <p:nvSpPr>
            <p:cNvPr id="17"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18"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9"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21"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22"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13" name="Shape 302"/>
          <p:cNvSpPr txBox="1">
            <a:spLocks noGrp="1"/>
          </p:cNvSpPr>
          <p:nvPr>
            <p:ph type="body" idx="1"/>
          </p:nvPr>
        </p:nvSpPr>
        <p:spPr>
          <a:xfrm>
            <a:off x="0" y="965402"/>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1465589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Shape 325"/>
          <p:cNvSpPr/>
          <p:nvPr/>
        </p:nvSpPr>
        <p:spPr>
          <a:xfrm>
            <a:off x="6354549" y="328073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2898221"/>
            <a:ext cx="15750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8E7CC3"/>
                </a:solidFill>
              </a:rPr>
              <a:t>Resource DSL</a:t>
            </a:r>
          </a:p>
        </p:txBody>
      </p:sp>
      <p:sp>
        <p:nvSpPr>
          <p:cNvPr id="327" name="Shape 327"/>
          <p:cNvSpPr/>
          <p:nvPr/>
        </p:nvSpPr>
        <p:spPr>
          <a:xfrm>
            <a:off x="4583874" y="326591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2883383"/>
            <a:ext cx="16875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3D85C6"/>
                </a:solidFill>
              </a:rPr>
              <a:t>Static inputs</a:t>
            </a:r>
          </a:p>
        </p:txBody>
      </p:sp>
      <p:sp>
        <p:nvSpPr>
          <p:cNvPr id="329" name="Shape 329"/>
          <p:cNvSpPr txBox="1"/>
          <p:nvPr/>
        </p:nvSpPr>
        <p:spPr>
          <a:xfrm>
            <a:off x="4583950" y="326591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Feature Model</a:t>
            </a:r>
          </a:p>
        </p:txBody>
      </p:sp>
      <p:sp>
        <p:nvSpPr>
          <p:cNvPr id="330" name="Shape 330"/>
          <p:cNvSpPr txBox="1"/>
          <p:nvPr/>
        </p:nvSpPr>
        <p:spPr>
          <a:xfrm>
            <a:off x="4454350" y="434987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Permanent Store</a:t>
            </a:r>
          </a:p>
        </p:txBody>
      </p:sp>
      <p:sp>
        <p:nvSpPr>
          <p:cNvPr id="331" name="Shape 331"/>
          <p:cNvSpPr txBox="1"/>
          <p:nvPr/>
        </p:nvSpPr>
        <p:spPr>
          <a:xfrm>
            <a:off x="6386703" y="326430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332" name="Shape 332"/>
          <p:cNvSpPr/>
          <p:nvPr/>
        </p:nvSpPr>
        <p:spPr>
          <a:xfrm>
            <a:off x="6699603" y="370758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42717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grpSp>
        <p:nvGrpSpPr>
          <p:cNvPr id="334" name="Shape 334"/>
          <p:cNvGrpSpPr/>
          <p:nvPr/>
        </p:nvGrpSpPr>
        <p:grpSpPr>
          <a:xfrm>
            <a:off x="4814838" y="487259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378863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765409" y="3274978"/>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40293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Partial Annotations</a:t>
            </a:r>
          </a:p>
        </p:txBody>
      </p:sp>
      <p:sp>
        <p:nvSpPr>
          <p:cNvPr id="348" name="Shape 348"/>
          <p:cNvSpPr txBox="1"/>
          <p:nvPr/>
        </p:nvSpPr>
        <p:spPr>
          <a:xfrm>
            <a:off x="1955950" y="308113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Discovery</a:t>
            </a:r>
          </a:p>
          <a:p>
            <a:pPr lvl="0" algn="ctr" rtl="0">
              <a:spcBef>
                <a:spcPts val="0"/>
              </a:spcBef>
              <a:buNone/>
            </a:pPr>
            <a:r>
              <a:rPr lang="en" sz="1400" b="1"/>
              <a:t>Analysis</a:t>
            </a:r>
          </a:p>
        </p:txBody>
      </p:sp>
      <p:grpSp>
        <p:nvGrpSpPr>
          <p:cNvPr id="349" name="Shape 349"/>
          <p:cNvGrpSpPr/>
          <p:nvPr/>
        </p:nvGrpSpPr>
        <p:grpSpPr>
          <a:xfrm>
            <a:off x="6652487" y="4870465"/>
            <a:ext cx="861438"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01014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689160"/>
            <a:ext cx="659167" cy="679231"/>
          </a:xfrm>
          <a:prstGeom prst="rect">
            <a:avLst/>
          </a:prstGeom>
          <a:noFill/>
          <a:ln>
            <a:noFill/>
          </a:ln>
        </p:spPr>
      </p:pic>
      <p:sp>
        <p:nvSpPr>
          <p:cNvPr id="358" name="Shape 358"/>
          <p:cNvSpPr/>
          <p:nvPr/>
        </p:nvSpPr>
        <p:spPr>
          <a:xfrm rot="1433183">
            <a:off x="2873432" y="449726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28986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3813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211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52261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72913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671720" y="4658030"/>
            <a:ext cx="72146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321877" y="2760405"/>
            <a:ext cx="303048" cy="1872378"/>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txBox="1"/>
          <p:nvPr/>
        </p:nvSpPr>
        <p:spPr>
          <a:xfrm>
            <a:off x="7750409" y="3650014"/>
            <a:ext cx="1289700" cy="679200"/>
          </a:xfrm>
          <a:prstGeom prst="rect">
            <a:avLst/>
          </a:prstGeom>
          <a:noFill/>
          <a:ln>
            <a:noFill/>
          </a:ln>
        </p:spPr>
        <p:txBody>
          <a:bodyPr lIns="91425" tIns="91425" rIns="91425" bIns="91425" anchor="t" anchorCtr="0">
            <a:noAutofit/>
          </a:bodyPr>
          <a:lstStyle/>
          <a:p>
            <a:pPr lvl="0" algn="ctr">
              <a:spcBef>
                <a:spcPts val="0"/>
              </a:spcBef>
              <a:buNone/>
            </a:pPr>
            <a:r>
              <a:rPr lang="en" sz="1400" b="1" dirty="0"/>
              <a:t>Constructed System</a:t>
            </a:r>
          </a:p>
        </p:txBody>
      </p:sp>
      <p:grpSp>
        <p:nvGrpSpPr>
          <p:cNvPr id="5" name="Group 4"/>
          <p:cNvGrpSpPr/>
          <p:nvPr/>
        </p:nvGrpSpPr>
        <p:grpSpPr>
          <a:xfrm>
            <a:off x="4054470" y="1064065"/>
            <a:ext cx="4205050" cy="1620640"/>
            <a:chOff x="4054470" y="1064065"/>
            <a:chExt cx="4205050" cy="1620640"/>
          </a:xfrm>
        </p:grpSpPr>
        <p:sp>
          <p:nvSpPr>
            <p:cNvPr id="371"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369"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0"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2"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373"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374"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5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54" name="Shape 366"/>
          <p:cNvSpPr txBox="1"/>
          <p:nvPr/>
        </p:nvSpPr>
        <p:spPr>
          <a:xfrm>
            <a:off x="110064" y="6088687"/>
            <a:ext cx="8911157" cy="373228"/>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a:t>
            </a:r>
            <a:r>
              <a:rPr lang="en" dirty="0" smtClean="0"/>
              <a:t>&amp; application </a:t>
            </a:r>
            <a:r>
              <a:rPr lang="en" dirty="0"/>
              <a:t>model prescribe </a:t>
            </a:r>
            <a:r>
              <a:rPr lang="en" dirty="0" smtClean="0"/>
              <a:t>&amp; specify </a:t>
            </a:r>
            <a:r>
              <a:rPr lang="en" dirty="0"/>
              <a:t>the constructed </a:t>
            </a:r>
            <a:r>
              <a:rPr lang="en" dirty="0" smtClean="0"/>
              <a:t>system</a:t>
            </a:r>
            <a:endParaRPr lang="en" dirty="0"/>
          </a:p>
        </p:txBody>
      </p:sp>
      <p:sp>
        <p:nvSpPr>
          <p:cNvPr id="5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2295640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4" name="Shape 394"/>
          <p:cNvSpPr txBox="1"/>
          <p:nvPr/>
        </p:nvSpPr>
        <p:spPr>
          <a:xfrm>
            <a:off x="2709333" y="6083915"/>
            <a:ext cx="3725332"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a:t>
            </a:r>
            <a:r>
              <a:rPr lang="en" dirty="0" smtClean="0"/>
              <a:t>models interact</a:t>
            </a:r>
            <a:endParaRPr lang="en"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
        <p:nvSpPr>
          <p:cNvPr id="9" name="Cloud 8"/>
          <p:cNvSpPr/>
          <p:nvPr/>
        </p:nvSpPr>
        <p:spPr>
          <a:xfrm>
            <a:off x="2040805" y="1884954"/>
            <a:ext cx="6705600" cy="3992922"/>
          </a:xfrm>
          <a:prstGeom prst="cloud">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Mission Model</a:t>
            </a:r>
            <a:endParaRPr lang="en-US" dirty="0"/>
          </a:p>
        </p:txBody>
      </p:sp>
      <p:sp>
        <p:nvSpPr>
          <p:cNvPr id="11" name="Cloud 10"/>
          <p:cNvSpPr/>
          <p:nvPr/>
        </p:nvSpPr>
        <p:spPr>
          <a:xfrm>
            <a:off x="2751619" y="2856081"/>
            <a:ext cx="2101134"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Component Model</a:t>
            </a:r>
            <a:endParaRPr lang="en-US" dirty="0"/>
          </a:p>
        </p:txBody>
      </p:sp>
      <p:sp>
        <p:nvSpPr>
          <p:cNvPr id="12" name="Cloud 11"/>
          <p:cNvSpPr/>
          <p:nvPr/>
        </p:nvSpPr>
        <p:spPr>
          <a:xfrm>
            <a:off x="4937876" y="2415396"/>
            <a:ext cx="2311973" cy="134812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Execution Environment Model</a:t>
            </a:r>
            <a:endParaRPr lang="en-US" dirty="0"/>
          </a:p>
        </p:txBody>
      </p:sp>
      <p:sp>
        <p:nvSpPr>
          <p:cNvPr id="13" name="Cloud 12"/>
          <p:cNvSpPr/>
          <p:nvPr/>
        </p:nvSpPr>
        <p:spPr>
          <a:xfrm>
            <a:off x="5668320" y="3621099"/>
            <a:ext cx="2311973" cy="135567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Network Connectivity Model</a:t>
            </a:r>
            <a:endParaRPr lang="en-US" dirty="0"/>
          </a:p>
        </p:txBody>
      </p:sp>
      <p:sp>
        <p:nvSpPr>
          <p:cNvPr id="14" name="Cloud 13"/>
          <p:cNvSpPr/>
          <p:nvPr/>
        </p:nvSpPr>
        <p:spPr>
          <a:xfrm>
            <a:off x="2594128" y="3789809"/>
            <a:ext cx="1853136"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Topic Model</a:t>
            </a:r>
            <a:endParaRPr lang="en-US" dirty="0"/>
          </a:p>
        </p:txBody>
      </p:sp>
    </p:spTree>
    <p:extLst>
      <p:ext uri="{BB962C8B-B14F-4D97-AF65-F5344CB8AC3E}">
        <p14:creationId xmlns:p14="http://schemas.microsoft.com/office/powerpoint/2010/main" val="34173650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Shape 401"/>
          <p:cNvSpPr txBox="1"/>
          <p:nvPr/>
        </p:nvSpPr>
        <p:spPr>
          <a:xfrm>
            <a:off x="321650" y="4028224"/>
            <a:ext cx="3884590" cy="1769072"/>
          </a:xfrm>
          <a:prstGeom prst="rect">
            <a:avLst/>
          </a:prstGeom>
          <a:noFill/>
          <a:ln>
            <a:noFill/>
          </a:ln>
        </p:spPr>
        <p:txBody>
          <a:bodyPr lIns="91425" tIns="91425" rIns="91425" bIns="91425" anchor="t" anchorCtr="0">
            <a:noAutofit/>
          </a:bodyPr>
          <a:lstStyle/>
          <a:p>
            <a:pPr lvl="0">
              <a:spcBef>
                <a:spcPts val="0"/>
              </a:spcBef>
              <a:spcAft>
                <a:spcPts val="600"/>
              </a:spcAft>
              <a:buClr>
                <a:schemeClr val="dk1"/>
              </a:buClr>
              <a:buSzPct val="61111"/>
            </a:pPr>
            <a:r>
              <a:rPr lang="en" dirty="0">
                <a:solidFill>
                  <a:srgbClr val="980000"/>
                </a:solidFill>
              </a:rPr>
              <a:t>Execution Environment model</a:t>
            </a:r>
          </a:p>
          <a:p>
            <a:pPr marL="233363" lvl="0" indent="-233363">
              <a:spcBef>
                <a:spcPts val="0"/>
              </a:spcBef>
              <a:spcAft>
                <a:spcPts val="600"/>
              </a:spcAft>
              <a:buFont typeface="Arial" panose="020B0604020202020204" pitchFamily="34" charset="0"/>
              <a:buChar char="•"/>
            </a:pPr>
            <a:r>
              <a:rPr lang="en" dirty="0">
                <a:solidFill>
                  <a:schemeClr val="dk1"/>
                </a:solidFill>
              </a:rPr>
              <a:t>How are packages combined to form execution environments suitable for deployment to </a:t>
            </a:r>
            <a:r>
              <a:rPr lang="en" dirty="0" smtClean="0">
                <a:solidFill>
                  <a:schemeClr val="dk1"/>
                </a:solidFill>
              </a:rPr>
              <a:t>devices</a:t>
            </a:r>
            <a:endParaRPr lang="en" dirty="0">
              <a:solidFill>
                <a:schemeClr val="dk1"/>
              </a:solidFill>
            </a:endParaRPr>
          </a:p>
        </p:txBody>
      </p:sp>
      <p:pic>
        <p:nvPicPr>
          <p:cNvPr id="402" name="Shape 402" descr="package.png"/>
          <p:cNvPicPr preferRelativeResize="0"/>
          <p:nvPr/>
        </p:nvPicPr>
        <p:blipFill>
          <a:blip r:embed="rId3">
            <a:alphaModFix/>
          </a:blip>
          <a:stretch>
            <a:fillRect/>
          </a:stretch>
        </p:blipFill>
        <p:spPr>
          <a:xfrm>
            <a:off x="4437088" y="2359679"/>
            <a:ext cx="4346909" cy="2778883"/>
          </a:xfrm>
          <a:prstGeom prst="rect">
            <a:avLst/>
          </a:prstGeom>
          <a:noFill/>
          <a:ln>
            <a:noFill/>
          </a:ln>
        </p:spPr>
      </p:pic>
      <p:sp>
        <p:nvSpPr>
          <p:cNvPr id="403" name="Shape 403"/>
          <p:cNvSpPr txBox="1"/>
          <p:nvPr/>
        </p:nvSpPr>
        <p:spPr>
          <a:xfrm>
            <a:off x="575000" y="6053935"/>
            <a:ext cx="82398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a:t>The components are combined to form packages for specific purposes.</a:t>
            </a:r>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251990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26317" y="4041785"/>
            <a:ext cx="3438000" cy="1116900"/>
          </a:xfrm>
          <a:prstGeom prst="rect">
            <a:avLst/>
          </a:prstGeom>
          <a:noFill/>
          <a:ln>
            <a:noFill/>
          </a:ln>
        </p:spPr>
        <p:txBody>
          <a:bodyPr lIns="91425" tIns="91425" rIns="91425" bIns="91425" anchor="t" anchorCtr="0">
            <a:noAutofit/>
          </a:bodyPr>
          <a:lstStyle/>
          <a:p>
            <a:pPr lvl="0" rtl="0">
              <a:spcBef>
                <a:spcPts val="0"/>
              </a:spcBef>
              <a:spcAft>
                <a:spcPts val="600"/>
              </a:spcAft>
              <a:buNone/>
            </a:pPr>
            <a:r>
              <a:rPr lang="en" sz="1800" dirty="0">
                <a:solidFill>
                  <a:srgbClr val="980000"/>
                </a:solidFill>
              </a:rPr>
              <a:t>Network topology model</a:t>
            </a:r>
          </a:p>
          <a:p>
            <a:pPr marL="233363" lvl="0" indent="-233363" rtl="0">
              <a:spcBef>
                <a:spcPts val="0"/>
              </a:spcBef>
              <a:spcAft>
                <a:spcPts val="600"/>
              </a:spcAft>
              <a:buFont typeface="Arial" panose="020B0604020202020204" pitchFamily="34" charset="0"/>
              <a:buChar char="•"/>
            </a:pPr>
            <a:r>
              <a:rPr lang="en" sz="1800" dirty="0">
                <a:solidFill>
                  <a:schemeClr val="dk1"/>
                </a:solidFill>
              </a:rPr>
              <a:t>Along what paths are devices able to communicate?</a:t>
            </a:r>
          </a:p>
        </p:txBody>
      </p:sp>
      <p:pic>
        <p:nvPicPr>
          <p:cNvPr id="411" name="Shape 411" descr="network.png"/>
          <p:cNvPicPr preferRelativeResize="0"/>
          <p:nvPr/>
        </p:nvPicPr>
        <p:blipFill>
          <a:blip r:embed="rId3">
            <a:alphaModFix/>
          </a:blip>
          <a:stretch>
            <a:fillRect/>
          </a:stretch>
        </p:blipFill>
        <p:spPr>
          <a:xfrm>
            <a:off x="4879174" y="1185535"/>
            <a:ext cx="3438000" cy="4660630"/>
          </a:xfrm>
          <a:prstGeom prst="rect">
            <a:avLst/>
          </a:prstGeom>
          <a:noFill/>
          <a:ln>
            <a:noFill/>
          </a:ln>
        </p:spPr>
      </p:pic>
      <p:sp>
        <p:nvSpPr>
          <p:cNvPr id="412" name="Shape 412"/>
          <p:cNvSpPr txBox="1"/>
          <p:nvPr/>
        </p:nvSpPr>
        <p:spPr>
          <a:xfrm>
            <a:off x="1024464" y="6053934"/>
            <a:ext cx="7128934"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network </a:t>
            </a:r>
            <a:r>
              <a:rPr lang="en" dirty="0" smtClean="0"/>
              <a:t>topology model names </a:t>
            </a:r>
            <a:r>
              <a:rPr lang="en" dirty="0"/>
              <a:t>hardware &amp; their </a:t>
            </a:r>
            <a:r>
              <a:rPr lang="en" dirty="0" smtClean="0"/>
              <a:t>locations</a:t>
            </a:r>
            <a:endParaRPr lang="en" dirty="0"/>
          </a:p>
        </p:txBody>
      </p:sp>
      <p:sp>
        <p:nvSpPr>
          <p:cNvPr id="8"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9" name="Shape 302"/>
          <p:cNvSpPr txBox="1">
            <a:spLocks/>
          </p:cNvSpPr>
          <p:nvPr/>
        </p:nvSpPr>
        <p:spPr>
          <a:xfrm>
            <a:off x="0" y="965393"/>
            <a:ext cx="4014100" cy="1984500"/>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0"/>
              </a:spcBef>
              <a:spcAft>
                <a:spcPts val="600"/>
              </a:spcAft>
              <a:buSzPct val="100000"/>
            </a:pPr>
            <a:r>
              <a:rPr lang="en-US" sz="1800" dirty="0" smtClean="0">
                <a:solidFill>
                  <a:schemeClr val="bg1">
                    <a:lumMod val="75000"/>
                  </a:schemeClr>
                </a:solidFill>
              </a:rPr>
              <a:t>What is the ecosystem?</a:t>
            </a:r>
          </a:p>
          <a:p>
            <a:pPr marL="228600" indent="-228600">
              <a:spcBef>
                <a:spcPts val="0"/>
              </a:spcBef>
              <a:spcAft>
                <a:spcPts val="600"/>
              </a:spcAft>
              <a:buSzPct val="100000"/>
            </a:pPr>
            <a:r>
              <a:rPr lang="en-US" sz="1800" dirty="0" smtClean="0">
                <a:solidFill>
                  <a:schemeClr val="bg1">
                    <a:lumMod val="75000"/>
                  </a:schemeClr>
                </a:solidFill>
              </a:rPr>
              <a:t>Why is the ecosystem important?</a:t>
            </a:r>
          </a:p>
          <a:p>
            <a:pPr marL="228600" indent="-228600">
              <a:spcBef>
                <a:spcPts val="0"/>
              </a:spcBef>
              <a:spcAft>
                <a:spcPts val="600"/>
              </a:spcAft>
              <a:buSzPct val="100000"/>
            </a:pPr>
            <a:r>
              <a:rPr lang="en-US" sz="1800" dirty="0" smtClean="0"/>
              <a:t>What have we done to model the ecosystem?</a:t>
            </a:r>
          </a:p>
          <a:p>
            <a:pPr marL="228600" indent="-228600">
              <a:spcBef>
                <a:spcPts val="0"/>
              </a:spcBef>
              <a:spcAft>
                <a:spcPts val="600"/>
              </a:spcAft>
              <a:buSzPct val="100000"/>
            </a:pPr>
            <a:r>
              <a:rPr lang="en-US" sz="1800" dirty="0" smtClean="0">
                <a:solidFill>
                  <a:schemeClr val="bg1">
                    <a:lumMod val="75000"/>
                  </a:schemeClr>
                </a:solidFill>
              </a:rPr>
              <a:t>What next?</a:t>
            </a:r>
          </a:p>
          <a:p>
            <a:pPr>
              <a:spcBef>
                <a:spcPts val="0"/>
              </a:spcBef>
              <a:spcAft>
                <a:spcPts val="600"/>
              </a:spcAft>
              <a:buFont typeface="Arial" charset="0"/>
              <a:buNone/>
            </a:pPr>
            <a:endParaRPr lang="en-US" sz="1600" dirty="0"/>
          </a:p>
        </p:txBody>
      </p:sp>
    </p:spTree>
    <p:extLst>
      <p:ext uri="{BB962C8B-B14F-4D97-AF65-F5344CB8AC3E}">
        <p14:creationId xmlns:p14="http://schemas.microsoft.com/office/powerpoint/2010/main" val="2150957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4" name="Shape 384"/>
          <p:cNvSpPr txBox="1"/>
          <p:nvPr/>
        </p:nvSpPr>
        <p:spPr>
          <a:xfrm>
            <a:off x="311703" y="4024852"/>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980000"/>
                </a:solidFill>
              </a:rPr>
              <a:t>Mission model</a:t>
            </a:r>
          </a:p>
          <a:p>
            <a:pPr marL="233363" lvl="0" indent="-233363" rtl="0">
              <a:lnSpc>
                <a:spcPct val="115000"/>
              </a:lnSpc>
              <a:spcBef>
                <a:spcPts val="0"/>
              </a:spcBef>
              <a:buFont typeface="Arial" panose="020B0604020202020204" pitchFamily="34" charset="0"/>
              <a:buChar char="•"/>
            </a:pPr>
            <a:r>
              <a:rPr lang="en" sz="1800" dirty="0">
                <a:solidFill>
                  <a:schemeClr val="dk1"/>
                </a:solidFill>
              </a:rPr>
              <a:t>Where do messages originate? </a:t>
            </a:r>
          </a:p>
          <a:p>
            <a:pPr marL="233363" lvl="0" indent="-233363" rtl="0">
              <a:lnSpc>
                <a:spcPct val="115000"/>
              </a:lnSpc>
              <a:spcBef>
                <a:spcPts val="0"/>
              </a:spcBef>
              <a:buFont typeface="Arial" panose="020B0604020202020204" pitchFamily="34" charset="0"/>
              <a:buChar char="•"/>
            </a:pPr>
            <a:r>
              <a:rPr lang="en" sz="1800" dirty="0">
                <a:solidFill>
                  <a:schemeClr val="dk1"/>
                </a:solidFill>
              </a:rPr>
              <a:t>To whom are they directed?</a:t>
            </a:r>
          </a:p>
        </p:txBody>
      </p:sp>
      <p:pic>
        <p:nvPicPr>
          <p:cNvPr id="381" name="Shape 381"/>
          <p:cNvPicPr preferRelativeResize="0"/>
          <p:nvPr/>
        </p:nvPicPr>
        <p:blipFill>
          <a:blip r:embed="rId3">
            <a:alphaModFix/>
          </a:blip>
          <a:stretch>
            <a:fillRect/>
          </a:stretch>
        </p:blipFill>
        <p:spPr>
          <a:xfrm>
            <a:off x="3721419" y="967390"/>
            <a:ext cx="3712408" cy="1635560"/>
          </a:xfrm>
          <a:prstGeom prst="rect">
            <a:avLst/>
          </a:prstGeom>
          <a:noFill/>
          <a:ln>
            <a:noFill/>
          </a:ln>
        </p:spPr>
      </p:pic>
      <p:pic>
        <p:nvPicPr>
          <p:cNvPr id="382" name="Shape 382"/>
          <p:cNvPicPr preferRelativeResize="0"/>
          <p:nvPr/>
        </p:nvPicPr>
        <p:blipFill>
          <a:blip r:embed="rId4">
            <a:alphaModFix/>
          </a:blip>
          <a:stretch>
            <a:fillRect/>
          </a:stretch>
        </p:blipFill>
        <p:spPr>
          <a:xfrm>
            <a:off x="3588566" y="4380186"/>
            <a:ext cx="3978114" cy="1478160"/>
          </a:xfrm>
          <a:prstGeom prst="rect">
            <a:avLst/>
          </a:prstGeom>
          <a:noFill/>
          <a:ln>
            <a:noFill/>
          </a:ln>
        </p:spPr>
      </p:pic>
      <p:pic>
        <p:nvPicPr>
          <p:cNvPr id="383" name="Shape 383"/>
          <p:cNvPicPr preferRelativeResize="0"/>
          <p:nvPr/>
        </p:nvPicPr>
        <p:blipFill>
          <a:blip r:embed="rId5">
            <a:alphaModFix/>
          </a:blip>
          <a:stretch>
            <a:fillRect/>
          </a:stretch>
        </p:blipFill>
        <p:spPr>
          <a:xfrm>
            <a:off x="5056367" y="2562620"/>
            <a:ext cx="3978121" cy="1817566"/>
          </a:xfrm>
          <a:prstGeom prst="rect">
            <a:avLst/>
          </a:prstGeom>
          <a:noFill/>
          <a:ln>
            <a:noFill/>
          </a:ln>
        </p:spPr>
      </p:pic>
      <p:sp>
        <p:nvSpPr>
          <p:cNvPr id="385" name="Shape 385"/>
          <p:cNvSpPr txBox="1"/>
          <p:nvPr/>
        </p:nvSpPr>
        <p:spPr>
          <a:xfrm>
            <a:off x="2243671" y="6113895"/>
            <a:ext cx="46566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Build a mega-model including </a:t>
            </a:r>
            <a:r>
              <a:rPr lang="en" dirty="0" smtClean="0"/>
              <a:t>cross-cuts</a:t>
            </a:r>
            <a:endParaRPr lang="en" dirty="0"/>
          </a:p>
        </p:txBody>
      </p:sp>
      <p:sp>
        <p:nvSpPr>
          <p:cNvPr id="12"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0"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25422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Goals</a:t>
            </a:r>
            <a:endParaRPr lang="en-US" dirty="0"/>
          </a:p>
        </p:txBody>
      </p:sp>
      <p:sp>
        <p:nvSpPr>
          <p:cNvPr id="3" name="Content Placeholder 2"/>
          <p:cNvSpPr>
            <a:spLocks noGrp="1"/>
          </p:cNvSpPr>
          <p:nvPr>
            <p:ph idx="1"/>
          </p:nvPr>
        </p:nvSpPr>
        <p:spPr/>
        <p:txBody>
          <a:bodyPr/>
          <a:lstStyle/>
          <a:p>
            <a:r>
              <a:rPr lang="en-US" dirty="0" smtClean="0"/>
              <a:t>Adapt software to ecosystem changes</a:t>
            </a:r>
          </a:p>
          <a:p>
            <a:pPr lvl="1"/>
            <a:r>
              <a:rPr lang="en-US" dirty="0" smtClean="0"/>
              <a:t>Environment: OS, libraries, resource availability (HW)</a:t>
            </a:r>
          </a:p>
          <a:p>
            <a:pPr lvl="1"/>
            <a:r>
              <a:rPr lang="en-US" dirty="0" smtClean="0"/>
              <a:t>Mission requirements</a:t>
            </a:r>
          </a:p>
          <a:p>
            <a:pPr lvl="2"/>
            <a:r>
              <a:rPr lang="en-US" dirty="0" smtClean="0"/>
              <a:t>Defines </a:t>
            </a:r>
            <a:r>
              <a:rPr lang="en-US" i="1" dirty="0" smtClean="0"/>
              <a:t>application intent</a:t>
            </a:r>
            <a:endParaRPr lang="en-US" dirty="0" smtClean="0"/>
          </a:p>
          <a:p>
            <a:pPr lvl="2"/>
            <a:r>
              <a:rPr lang="en-US" dirty="0" smtClean="0"/>
              <a:t>Modeled as the functional aspects</a:t>
            </a:r>
          </a:p>
          <a:p>
            <a:r>
              <a:rPr lang="en-US" dirty="0" smtClean="0"/>
              <a:t>Ecosystem changes are </a:t>
            </a:r>
            <a:r>
              <a:rPr lang="en-US" i="1" dirty="0" smtClean="0"/>
              <a:t>unanticipated </a:t>
            </a:r>
            <a:r>
              <a:rPr lang="en-US" dirty="0" smtClean="0"/>
              <a:t>by application designer/developer</a:t>
            </a:r>
          </a:p>
          <a:p>
            <a:pPr lvl="1"/>
            <a:r>
              <a:rPr lang="en-US" dirty="0" smtClean="0"/>
              <a:t>Application does not have innate ability to respond to at least some ecosystem changes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spTree>
    <p:extLst>
      <p:ext uri="{BB962C8B-B14F-4D97-AF65-F5344CB8AC3E}">
        <p14:creationId xmlns:p14="http://schemas.microsoft.com/office/powerpoint/2010/main" val="2871936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body" idx="1"/>
          </p:nvPr>
        </p:nvSpPr>
        <p:spPr>
          <a:xfrm>
            <a:off x="235500" y="3072604"/>
            <a:ext cx="4031700" cy="2674098"/>
          </a:xfrm>
          <a:prstGeom prst="rect">
            <a:avLst/>
          </a:prstGeom>
        </p:spPr>
        <p:txBody>
          <a:bodyPr lIns="91425" tIns="91425" rIns="91425" bIns="91425" anchor="t" anchorCtr="0">
            <a:noAutofit/>
          </a:bodyPr>
          <a:lstStyle/>
          <a:p>
            <a:pPr marL="228600" lvl="0" indent="-228600">
              <a:spcBef>
                <a:spcPts val="0"/>
              </a:spcBef>
              <a:spcAft>
                <a:spcPts val="600"/>
              </a:spcAft>
            </a:pPr>
            <a:r>
              <a:rPr lang="en" sz="1800" dirty="0"/>
              <a:t>Formal methods</a:t>
            </a:r>
          </a:p>
          <a:p>
            <a:pPr marL="228600" lvl="0" indent="-228600">
              <a:spcBef>
                <a:spcPts val="0"/>
              </a:spcBef>
              <a:spcAft>
                <a:spcPts val="600"/>
              </a:spcAft>
            </a:pPr>
            <a:r>
              <a:rPr lang="en" sz="1800" dirty="0"/>
              <a:t>Type systems (DSL)</a:t>
            </a:r>
          </a:p>
          <a:p>
            <a:pPr marL="228600" lvl="0" indent="-228600">
              <a:spcBef>
                <a:spcPts val="0"/>
              </a:spcBef>
              <a:spcAft>
                <a:spcPts val="600"/>
              </a:spcAft>
            </a:pPr>
            <a:r>
              <a:rPr lang="en" sz="1800" b="1" dirty="0" smtClean="0"/>
              <a:t>Construction following specification</a:t>
            </a:r>
            <a:endParaRPr lang="en" sz="1800" b="1" dirty="0"/>
          </a:p>
          <a:p>
            <a:pPr marL="228600" lvl="0" indent="-228600">
              <a:spcBef>
                <a:spcPts val="0"/>
              </a:spcBef>
              <a:spcAft>
                <a:spcPts val="600"/>
              </a:spcAft>
            </a:pPr>
            <a:r>
              <a:rPr lang="en" sz="1800" dirty="0"/>
              <a:t>Property-based </a:t>
            </a:r>
            <a:r>
              <a:rPr lang="en" sz="1800" dirty="0" smtClean="0"/>
              <a:t>testing &amp; survey</a:t>
            </a:r>
            <a:endParaRPr lang="en" sz="1800" dirty="0"/>
          </a:p>
          <a:p>
            <a:pPr marL="228600" lvl="0" indent="-228600" rtl="0">
              <a:spcBef>
                <a:spcPts val="0"/>
              </a:spcBef>
              <a:spcAft>
                <a:spcPts val="600"/>
              </a:spcAft>
            </a:pPr>
            <a:r>
              <a:rPr lang="en" sz="1800" dirty="0" smtClean="0"/>
              <a:t>Run time observation &amp; measurement</a:t>
            </a:r>
            <a:endParaRPr lang="en" sz="1800" dirty="0"/>
          </a:p>
          <a:p>
            <a:pPr marL="228600" indent="-228600">
              <a:spcAft>
                <a:spcPts val="600"/>
              </a:spcAft>
            </a:pPr>
            <a:endParaRPr sz="1800" dirty="0"/>
          </a:p>
        </p:txBody>
      </p:sp>
      <p:pic>
        <p:nvPicPr>
          <p:cNvPr id="419" name="Shape 419"/>
          <p:cNvPicPr preferRelativeResize="0"/>
          <p:nvPr/>
        </p:nvPicPr>
        <p:blipFill>
          <a:blip r:embed="rId3">
            <a:alphaModFix/>
          </a:blip>
          <a:stretch>
            <a:fillRect/>
          </a:stretch>
        </p:blipFill>
        <p:spPr>
          <a:xfrm>
            <a:off x="4022211" y="108634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468909"/>
            <a:ext cx="3687823" cy="1859489"/>
          </a:xfrm>
          <a:prstGeom prst="rect">
            <a:avLst/>
          </a:prstGeom>
          <a:noFill/>
          <a:ln>
            <a:noFill/>
          </a:ln>
        </p:spPr>
      </p:pic>
      <p:sp>
        <p:nvSpPr>
          <p:cNvPr id="421" name="Shape 421"/>
          <p:cNvSpPr txBox="1"/>
          <p:nvPr/>
        </p:nvSpPr>
        <p:spPr>
          <a:xfrm>
            <a:off x="4350625" y="2639699"/>
            <a:ext cx="3113100" cy="615483"/>
          </a:xfrm>
          <a:prstGeom prst="rect">
            <a:avLst/>
          </a:prstGeom>
          <a:noFill/>
          <a:ln>
            <a:noFill/>
          </a:ln>
        </p:spPr>
        <p:txBody>
          <a:bodyPr lIns="91425" tIns="91425" rIns="91425" bIns="91425" anchor="t" anchorCtr="0">
            <a:noAutofit/>
          </a:bodyPr>
          <a:lstStyle/>
          <a:p>
            <a:pPr lvl="0">
              <a:spcBef>
                <a:spcPts val="0"/>
              </a:spcBef>
              <a:buNone/>
            </a:pPr>
            <a:r>
              <a:rPr lang="en" i="1" dirty="0"/>
              <a:t>Generate script to deploy software to specific devices</a:t>
            </a:r>
          </a:p>
        </p:txBody>
      </p:sp>
      <p:sp>
        <p:nvSpPr>
          <p:cNvPr id="422" name="Shape 422"/>
          <p:cNvSpPr txBox="1"/>
          <p:nvPr/>
        </p:nvSpPr>
        <p:spPr>
          <a:xfrm>
            <a:off x="4737250" y="5117302"/>
            <a:ext cx="3687823" cy="730929"/>
          </a:xfrm>
          <a:prstGeom prst="rect">
            <a:avLst/>
          </a:prstGeom>
          <a:noFill/>
          <a:ln>
            <a:noFill/>
          </a:ln>
        </p:spPr>
        <p:txBody>
          <a:bodyPr lIns="91425" tIns="91425" rIns="91425" bIns="91425" anchor="t" anchorCtr="0">
            <a:noAutofit/>
          </a:bodyPr>
          <a:lstStyle/>
          <a:p>
            <a:pPr lvl="0" rtl="0">
              <a:spcBef>
                <a:spcPts val="0"/>
              </a:spcBef>
              <a:buNone/>
            </a:pPr>
            <a:r>
              <a:rPr lang="en" i="1" dirty="0"/>
              <a:t>Construct logger configuration to </a:t>
            </a:r>
            <a:r>
              <a:rPr lang="en" i="1" dirty="0" smtClean="0"/>
              <a:t>record &amp; monitor </a:t>
            </a:r>
            <a:r>
              <a:rPr lang="en" i="1" dirty="0"/>
              <a:t>key </a:t>
            </a:r>
            <a:r>
              <a:rPr lang="en" i="1" dirty="0" smtClean="0"/>
              <a:t>metrics</a:t>
            </a:r>
            <a:endParaRPr lang="en" i="1" dirty="0"/>
          </a:p>
        </p:txBody>
      </p:sp>
      <p:sp>
        <p:nvSpPr>
          <p:cNvPr id="425" name="Shape 425"/>
          <p:cNvSpPr txBox="1"/>
          <p:nvPr/>
        </p:nvSpPr>
        <p:spPr>
          <a:xfrm>
            <a:off x="355598" y="6051991"/>
            <a:ext cx="84084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mega-model specifies behavior for the constructed </a:t>
            </a:r>
            <a:r>
              <a:rPr lang="en" dirty="0" smtClean="0"/>
              <a:t>system</a:t>
            </a:r>
            <a:endParaRPr lang="en" dirty="0"/>
          </a:p>
        </p:txBody>
      </p:sp>
      <p:sp>
        <p:nvSpPr>
          <p:cNvPr id="14"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1"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spTree>
    <p:extLst>
      <p:ext uri="{BB962C8B-B14F-4D97-AF65-F5344CB8AC3E}">
        <p14:creationId xmlns:p14="http://schemas.microsoft.com/office/powerpoint/2010/main" val="2630649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(Tactical SA) Platform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51</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8636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Phone overloaded.jpg"/>
          <p:cNvPicPr>
            <a:picLocks noChangeAspect="1"/>
          </p:cNvPicPr>
          <p:nvPr/>
        </p:nvPicPr>
        <p:blipFill>
          <a:blip r:embed="rId3" cstate="print"/>
          <a:stretch>
            <a:fillRect/>
          </a:stretch>
        </p:blipFill>
        <p:spPr bwMode="gray">
          <a:xfrm>
            <a:off x="5046585" y="1161324"/>
            <a:ext cx="4022376" cy="310570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IMMoRTALS</a:t>
            </a:r>
            <a:r>
              <a:rPr lang="en-US" dirty="0"/>
              <a:t> </a:t>
            </a:r>
            <a:r>
              <a:rPr lang="en-US" dirty="0" smtClean="0"/>
              <a:t>Platform</a:t>
            </a:r>
            <a:endParaRPr lang="en-US" dirty="0"/>
          </a:p>
        </p:txBody>
      </p:sp>
      <p:sp>
        <p:nvSpPr>
          <p:cNvPr id="3" name="Content Placeholder 2"/>
          <p:cNvSpPr>
            <a:spLocks noGrp="1"/>
          </p:cNvSpPr>
          <p:nvPr>
            <p:ph idx="1"/>
          </p:nvPr>
        </p:nvSpPr>
        <p:spPr>
          <a:xfrm>
            <a:off x="162470" y="1032200"/>
            <a:ext cx="5165835" cy="5217320"/>
          </a:xfrm>
        </p:spPr>
        <p:txBody>
          <a:bodyPr/>
          <a:lstStyle/>
          <a:p>
            <a:r>
              <a:rPr lang="en-US" dirty="0" smtClean="0"/>
              <a:t>Tactical Situation Awareness </a:t>
            </a:r>
            <a:br>
              <a:rPr lang="en-US" dirty="0" smtClean="0"/>
            </a:br>
            <a:r>
              <a:rPr lang="en-US" dirty="0" smtClean="0"/>
              <a:t>(SA) is a key part of modern </a:t>
            </a:r>
            <a:br>
              <a:rPr lang="en-US" dirty="0" smtClean="0"/>
            </a:br>
            <a:r>
              <a:rPr lang="en-US" dirty="0" smtClean="0"/>
              <a:t>warfare, law enforcement, </a:t>
            </a:r>
            <a:br>
              <a:rPr lang="en-US" dirty="0" smtClean="0"/>
            </a:br>
            <a:r>
              <a:rPr lang="en-US" dirty="0" smtClean="0"/>
              <a:t>humanitarian missions, etc.</a:t>
            </a:r>
          </a:p>
          <a:p>
            <a:r>
              <a:rPr lang="en-US" dirty="0" smtClean="0"/>
              <a:t>SA is characterized by </a:t>
            </a:r>
          </a:p>
          <a:p>
            <a:pPr lvl="1"/>
            <a:r>
              <a:rPr lang="en-US" dirty="0" smtClean="0"/>
              <a:t>Diverse and changing use </a:t>
            </a:r>
            <a:br>
              <a:rPr lang="en-US" dirty="0" smtClean="0"/>
            </a:br>
            <a:r>
              <a:rPr lang="en-US" dirty="0" smtClean="0"/>
              <a:t>cases and requirements</a:t>
            </a:r>
          </a:p>
          <a:p>
            <a:pPr lvl="1"/>
            <a:r>
              <a:rPr lang="en-US" dirty="0" smtClean="0"/>
              <a:t>Many and changing operating environments</a:t>
            </a:r>
          </a:p>
          <a:p>
            <a:pPr marL="0" indent="0">
              <a:buNone/>
            </a:pP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a:t>
            </a:fld>
            <a:endParaRPr lang="en-US"/>
          </a:p>
        </p:txBody>
      </p:sp>
      <p:sp>
        <p:nvSpPr>
          <p:cNvPr id="7" name="Content Placeholder 2"/>
          <p:cNvSpPr txBox="1">
            <a:spLocks/>
          </p:cNvSpPr>
          <p:nvPr/>
        </p:nvSpPr>
        <p:spPr bwMode="auto">
          <a:xfrm>
            <a:off x="162470" y="5311565"/>
            <a:ext cx="8902700" cy="9340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IMMoRTALS</a:t>
            </a:r>
            <a:r>
              <a:rPr lang="en-US" dirty="0" smtClean="0"/>
              <a:t> will develop, demonstrate and evaluate technology to make software evolve in this context</a:t>
            </a:r>
          </a:p>
          <a:p>
            <a:endParaRPr lang="en-US" dirty="0"/>
          </a:p>
        </p:txBody>
      </p:sp>
      <p:sp>
        <p:nvSpPr>
          <p:cNvPr id="8" name="TextBox 7"/>
          <p:cNvSpPr txBox="1"/>
          <p:nvPr/>
        </p:nvSpPr>
        <p:spPr>
          <a:xfrm>
            <a:off x="5866281" y="4518174"/>
            <a:ext cx="2911515" cy="646331"/>
          </a:xfrm>
          <a:prstGeom prst="rect">
            <a:avLst/>
          </a:prstGeom>
          <a:solidFill>
            <a:schemeClr val="tx1"/>
          </a:solidFill>
        </p:spPr>
        <p:txBody>
          <a:bodyPr wrap="square" rtlCol="0">
            <a:spAutoFit/>
          </a:bodyPr>
          <a:lstStyle/>
          <a:p>
            <a:pPr>
              <a:lnSpc>
                <a:spcPct val="90000"/>
              </a:lnSpc>
            </a:pPr>
            <a:r>
              <a:rPr lang="en-US" sz="2000" b="1" dirty="0" smtClean="0">
                <a:solidFill>
                  <a:schemeClr val="bg1"/>
                </a:solidFill>
              </a:rPr>
              <a:t>Long lifecycle in a fast evolving echo system</a:t>
            </a:r>
            <a:endParaRPr lang="en-US" sz="2000" b="1" dirty="0">
              <a:solidFill>
                <a:schemeClr val="bg1"/>
              </a:solidFill>
            </a:endParaRPr>
          </a:p>
        </p:txBody>
      </p:sp>
      <p:sp>
        <p:nvSpPr>
          <p:cNvPr id="9" name="Right Brace 8"/>
          <p:cNvSpPr/>
          <p:nvPr/>
        </p:nvSpPr>
        <p:spPr>
          <a:xfrm>
            <a:off x="5044968" y="3294993"/>
            <a:ext cx="160895" cy="181102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a:stCxn id="8" idx="1"/>
          </p:cNvCxnSpPr>
          <p:nvPr/>
        </p:nvCxnSpPr>
        <p:spPr>
          <a:xfrm flipH="1" flipV="1">
            <a:off x="5203689" y="4267028"/>
            <a:ext cx="662592" cy="57431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0477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Ecosystem</a:t>
            </a:r>
            <a:endParaRPr lang="en-US" dirty="0"/>
          </a:p>
        </p:txBody>
      </p:sp>
      <p:sp>
        <p:nvSpPr>
          <p:cNvPr id="3" name="Content Placeholder 2"/>
          <p:cNvSpPr>
            <a:spLocks noGrp="1"/>
          </p:cNvSpPr>
          <p:nvPr>
            <p:ph idx="1"/>
          </p:nvPr>
        </p:nvSpPr>
        <p:spPr>
          <a:xfrm>
            <a:off x="457200" y="1082612"/>
            <a:ext cx="8229600" cy="5355625"/>
          </a:xfrm>
        </p:spPr>
        <p:txBody>
          <a:bodyPr/>
          <a:lstStyle/>
          <a:p>
            <a:r>
              <a:rPr lang="en-US" dirty="0" smtClean="0"/>
              <a:t>Hardware changes</a:t>
            </a:r>
          </a:p>
          <a:p>
            <a:pPr lvl="1"/>
            <a:r>
              <a:rPr lang="en-US" dirty="0" smtClean="0"/>
              <a:t>Android devices might have differing memory, CPU power, built-in sensors</a:t>
            </a:r>
          </a:p>
          <a:p>
            <a:pPr lvl="1"/>
            <a:r>
              <a:rPr lang="en-US" dirty="0" smtClean="0"/>
              <a:t>Available bandwidth for networked applications</a:t>
            </a:r>
          </a:p>
          <a:p>
            <a:r>
              <a:rPr lang="en-US" dirty="0" smtClean="0"/>
              <a:t>Software changes</a:t>
            </a:r>
          </a:p>
          <a:p>
            <a:pPr lvl="1"/>
            <a:r>
              <a:rPr lang="en-US" dirty="0" smtClean="0"/>
              <a:t>Updated third party libraries / base operating system</a:t>
            </a:r>
          </a:p>
          <a:p>
            <a:r>
              <a:rPr lang="en-US" dirty="0" smtClean="0"/>
              <a:t>Mission requirements</a:t>
            </a:r>
          </a:p>
          <a:p>
            <a:pPr lvl="1"/>
            <a:r>
              <a:rPr lang="en-US" dirty="0" smtClean="0"/>
              <a:t>Number of clients and report rate</a:t>
            </a:r>
          </a:p>
          <a:p>
            <a:pPr lvl="1"/>
            <a:r>
              <a:rPr lang="en-US" dirty="0" smtClean="0"/>
              <a:t>Image quality</a:t>
            </a:r>
          </a:p>
          <a:p>
            <a:pPr lvl="1"/>
            <a:r>
              <a:rPr lang="en-US" dirty="0" smtClean="0"/>
              <a:t>Data-at-rest / Data-in-transit security</a:t>
            </a:r>
          </a:p>
          <a:p>
            <a:pPr lvl="1"/>
            <a:r>
              <a:rPr lang="en-US" dirty="0" smtClean="0"/>
              <a:t>Trusted / Accurate location</a:t>
            </a:r>
          </a:p>
          <a:p>
            <a:pPr lvl="1"/>
            <a:r>
              <a:rPr lang="en-US" dirty="0" smtClean="0"/>
              <a:t>Auditing (legal)</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a:t>
            </a:fld>
            <a:endParaRPr lang="en-US"/>
          </a:p>
        </p:txBody>
      </p:sp>
    </p:spTree>
    <p:extLst>
      <p:ext uri="{BB962C8B-B14F-4D97-AF65-F5344CB8AC3E}">
        <p14:creationId xmlns:p14="http://schemas.microsoft.com/office/powerpoint/2010/main" val="291382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Baseline platform</a:t>
            </a:r>
            <a:endParaRPr lang="en-US" dirty="0"/>
          </a:p>
        </p:txBody>
      </p:sp>
      <p:sp>
        <p:nvSpPr>
          <p:cNvPr id="14" name="Content Placeholder 13"/>
          <p:cNvSpPr>
            <a:spLocks noGrp="1"/>
          </p:cNvSpPr>
          <p:nvPr>
            <p:ph sz="half" idx="1"/>
          </p:nvPr>
        </p:nvSpPr>
        <p:spPr/>
        <p:txBody>
          <a:bodyPr/>
          <a:lstStyle/>
          <a:p>
            <a:r>
              <a:rPr lang="en-US" dirty="0" smtClean="0"/>
              <a:t>Designed for &lt; 20 users to share locations</a:t>
            </a:r>
          </a:p>
          <a:p>
            <a:r>
              <a:rPr lang="en-US" dirty="0" smtClean="0"/>
              <a:t>GPS-based, using Android’s internal GPS </a:t>
            </a:r>
            <a:r>
              <a:rPr lang="en-US" dirty="0" err="1" smtClean="0"/>
              <a:t>device+API</a:t>
            </a:r>
            <a:endParaRPr lang="en-US" dirty="0" smtClean="0"/>
          </a:p>
          <a:p>
            <a:r>
              <a:rPr lang="en-US" dirty="0" smtClean="0"/>
              <a:t>No auditing, security requirements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grpSp>
        <p:nvGrpSpPr>
          <p:cNvPr id="37" name="Group 36"/>
          <p:cNvGrpSpPr/>
          <p:nvPr/>
        </p:nvGrpSpPr>
        <p:grpSpPr>
          <a:xfrm>
            <a:off x="4695157" y="2572471"/>
            <a:ext cx="4497014" cy="2475055"/>
            <a:chOff x="4695157" y="2572471"/>
            <a:chExt cx="4497014" cy="2475055"/>
          </a:xfrm>
        </p:grpSpPr>
        <p:sp>
          <p:nvSpPr>
            <p:cNvPr id="26" name="Cloud 25"/>
            <p:cNvSpPr/>
            <p:nvPr/>
          </p:nvSpPr>
          <p:spPr>
            <a:xfrm>
              <a:off x="5296240" y="2572471"/>
              <a:ext cx="2228275"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157" y="4081455"/>
              <a:ext cx="207247" cy="41449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22" y="4095831"/>
              <a:ext cx="207247" cy="41449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17" y="4095831"/>
              <a:ext cx="207247" cy="41449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82" y="4092954"/>
              <a:ext cx="207247" cy="414494"/>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460" y="4095831"/>
              <a:ext cx="207247" cy="4144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125" y="4092954"/>
              <a:ext cx="207247" cy="414494"/>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0" y="4092954"/>
              <a:ext cx="207247" cy="41449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85" y="4090077"/>
              <a:ext cx="207247" cy="41449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0553" y="2572471"/>
              <a:ext cx="543018" cy="727256"/>
            </a:xfrm>
            <a:prstGeom prst="rect">
              <a:avLst/>
            </a:prstGeom>
          </p:spPr>
        </p:pic>
        <p:sp>
          <p:nvSpPr>
            <p:cNvPr id="28" name="Arc 27"/>
            <p:cNvSpPr/>
            <p:nvPr/>
          </p:nvSpPr>
          <p:spPr>
            <a:xfrm rot="16200000">
              <a:off x="6742489" y="2803333"/>
              <a:ext cx="1949570" cy="240654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Arc 28"/>
            <p:cNvSpPr/>
            <p:nvPr/>
          </p:nvSpPr>
          <p:spPr>
            <a:xfrm rot="16200000">
              <a:off x="6578586" y="2705563"/>
              <a:ext cx="2015707" cy="266821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rot="16200000">
              <a:off x="6638802" y="2456782"/>
              <a:ext cx="1978324" cy="312839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rot="16200000">
              <a:off x="6542332" y="2331556"/>
              <a:ext cx="1949569" cy="33500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p:cNvSpPr/>
            <p:nvPr/>
          </p:nvSpPr>
          <p:spPr>
            <a:xfrm rot="16200000">
              <a:off x="6393781" y="2183001"/>
              <a:ext cx="1949570" cy="364720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6200000">
              <a:off x="6289269" y="2078494"/>
              <a:ext cx="1949570" cy="385621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a:off x="6131056" y="1934659"/>
              <a:ext cx="1949570" cy="4172644"/>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rot="16200000">
              <a:off x="6017040" y="1820635"/>
              <a:ext cx="1949570" cy="4400692"/>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958" y="1454244"/>
            <a:ext cx="1264502" cy="383183"/>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912" y="1149813"/>
            <a:ext cx="1264502" cy="383183"/>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634" y="1477620"/>
            <a:ext cx="1264502" cy="383183"/>
          </a:xfrm>
          <a:prstGeom prst="rect">
            <a:avLst/>
          </a:prstGeom>
        </p:spPr>
      </p:pic>
      <p:sp>
        <p:nvSpPr>
          <p:cNvPr id="41" name="Arc 40"/>
          <p:cNvSpPr/>
          <p:nvPr/>
        </p:nvSpPr>
        <p:spPr>
          <a:xfrm rot="8057056">
            <a:off x="5901842" y="947488"/>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8057056">
            <a:off x="5898965" y="806587"/>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8057056">
            <a:off x="5916218" y="668563"/>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792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requirements</a:t>
            </a:r>
            <a:endParaRPr lang="en-US" dirty="0"/>
          </a:p>
        </p:txBody>
      </p:sp>
      <p:sp>
        <p:nvSpPr>
          <p:cNvPr id="6" name="Text Placeholder 5"/>
          <p:cNvSpPr>
            <a:spLocks noGrp="1"/>
          </p:cNvSpPr>
          <p:nvPr>
            <p:ph type="body" idx="1"/>
          </p:nvPr>
        </p:nvSpPr>
        <p:spPr>
          <a:xfrm>
            <a:off x="457200" y="1224951"/>
            <a:ext cx="4040188" cy="949924"/>
          </a:xfrm>
        </p:spPr>
        <p:txBody>
          <a:bodyPr/>
          <a:lstStyle/>
          <a:p>
            <a:r>
              <a:rPr lang="en-US" dirty="0" smtClean="0"/>
              <a:t>Single client: Challenge Problem 1</a:t>
            </a:r>
            <a:endParaRPr lang="en-US" dirty="0"/>
          </a:p>
        </p:txBody>
      </p:sp>
      <p:sp>
        <p:nvSpPr>
          <p:cNvPr id="7" name="Content Placeholder 6"/>
          <p:cNvSpPr>
            <a:spLocks noGrp="1"/>
          </p:cNvSpPr>
          <p:nvPr>
            <p:ph sz="half" idx="2"/>
          </p:nvPr>
        </p:nvSpPr>
        <p:spPr/>
        <p:txBody>
          <a:bodyPr/>
          <a:lstStyle/>
          <a:p>
            <a:r>
              <a:rPr lang="en-US" dirty="0" smtClean="0"/>
              <a:t>Android Hardware changes</a:t>
            </a:r>
          </a:p>
          <a:p>
            <a:pPr lvl="1"/>
            <a:r>
              <a:rPr lang="en-US" dirty="0" smtClean="0"/>
              <a:t>Built in GPS?</a:t>
            </a:r>
          </a:p>
          <a:p>
            <a:pPr lvl="1"/>
            <a:r>
              <a:rPr lang="en-US" dirty="0" smtClean="0"/>
              <a:t>Bluetooth?</a:t>
            </a:r>
          </a:p>
          <a:p>
            <a:pPr lvl="1"/>
            <a:r>
              <a:rPr lang="en-US" dirty="0" smtClean="0"/>
              <a:t>USB?</a:t>
            </a:r>
          </a:p>
          <a:p>
            <a:r>
              <a:rPr lang="en-US" dirty="0" smtClean="0"/>
              <a:t>Environment changes</a:t>
            </a:r>
          </a:p>
          <a:p>
            <a:pPr lvl="1"/>
            <a:r>
              <a:rPr lang="en-US" dirty="0" smtClean="0"/>
              <a:t>GPS satellite visibility</a:t>
            </a:r>
          </a:p>
          <a:p>
            <a:r>
              <a:rPr lang="en-US" dirty="0" smtClean="0"/>
              <a:t>Mission requirements</a:t>
            </a:r>
          </a:p>
          <a:p>
            <a:pPr lvl="1"/>
            <a:r>
              <a:rPr lang="en-US" dirty="0" smtClean="0"/>
              <a:t>Hands off?</a:t>
            </a:r>
          </a:p>
          <a:p>
            <a:pPr lvl="1"/>
            <a:r>
              <a:rPr lang="en-US" dirty="0" smtClean="0"/>
              <a:t>Trusted GPS needed?</a:t>
            </a:r>
            <a:endParaRPr lang="en-US" dirty="0"/>
          </a:p>
        </p:txBody>
      </p:sp>
      <p:sp>
        <p:nvSpPr>
          <p:cNvPr id="8" name="Text Placeholder 7"/>
          <p:cNvSpPr>
            <a:spLocks noGrp="1"/>
          </p:cNvSpPr>
          <p:nvPr>
            <p:ph type="body" sz="quarter" idx="3"/>
          </p:nvPr>
        </p:nvSpPr>
        <p:spPr>
          <a:xfrm>
            <a:off x="4645025" y="1362974"/>
            <a:ext cx="4041775" cy="811901"/>
          </a:xfrm>
        </p:spPr>
        <p:txBody>
          <a:bodyPr/>
          <a:lstStyle/>
          <a:p>
            <a:r>
              <a:rPr lang="en-US" dirty="0" smtClean="0"/>
              <a:t>Multiple client: Challenge Problem 2</a:t>
            </a:r>
            <a:endParaRPr lang="en-US" dirty="0"/>
          </a:p>
        </p:txBody>
      </p:sp>
      <p:sp>
        <p:nvSpPr>
          <p:cNvPr id="9" name="Content Placeholder 8"/>
          <p:cNvSpPr>
            <a:spLocks noGrp="1"/>
          </p:cNvSpPr>
          <p:nvPr>
            <p:ph sz="quarter" idx="4"/>
          </p:nvPr>
        </p:nvSpPr>
        <p:spPr/>
        <p:txBody>
          <a:bodyPr/>
          <a:lstStyle/>
          <a:p>
            <a:r>
              <a:rPr lang="en-US" dirty="0" smtClean="0"/>
              <a:t>All the variations from CP1</a:t>
            </a:r>
          </a:p>
          <a:p>
            <a:r>
              <a:rPr lang="en-US" dirty="0" smtClean="0"/>
              <a:t>Environment changes</a:t>
            </a:r>
          </a:p>
          <a:p>
            <a:pPr lvl="1"/>
            <a:r>
              <a:rPr lang="en-US" dirty="0" smtClean="0"/>
              <a:t>Available bandwidth</a:t>
            </a:r>
          </a:p>
          <a:p>
            <a:r>
              <a:rPr lang="en-US" dirty="0" smtClean="0"/>
              <a:t>Mission requirements</a:t>
            </a:r>
          </a:p>
          <a:p>
            <a:pPr lvl="1"/>
            <a:r>
              <a:rPr lang="en-US" dirty="0" smtClean="0"/>
              <a:t>Number of users</a:t>
            </a:r>
          </a:p>
          <a:p>
            <a:pPr lvl="1"/>
            <a:r>
              <a:rPr lang="en-US" dirty="0" smtClean="0"/>
              <a:t>Report Rate</a:t>
            </a:r>
          </a:p>
          <a:p>
            <a:pPr lvl="1"/>
            <a:r>
              <a:rPr lang="en-US" dirty="0" smtClean="0"/>
              <a:t>Image fidelity</a:t>
            </a:r>
            <a:endParaRPr lang="en-US" dirty="0"/>
          </a:p>
        </p:txBody>
      </p:sp>
      <p:sp>
        <p:nvSpPr>
          <p:cNvPr id="5" name="Slide Number Placeholder 4"/>
          <p:cNvSpPr>
            <a:spLocks noGrp="1"/>
          </p:cNvSpPr>
          <p:nvPr>
            <p:ph type="sldNum" sz="quarter" idx="12"/>
          </p:nvPr>
        </p:nvSpPr>
        <p:spPr/>
        <p:txBody>
          <a:bodyPr/>
          <a:lstStyle/>
          <a:p>
            <a:fld id="{F72DDA7B-E1B4-4150-8F52-3E1C33BFB17A}" type="slidenum">
              <a:rPr lang="en-US" smtClean="0"/>
              <a:pPr/>
              <a:t>9</a:t>
            </a:fld>
            <a:endParaRPr lang="en-US"/>
          </a:p>
        </p:txBody>
      </p:sp>
    </p:spTree>
    <p:extLst>
      <p:ext uri="{BB962C8B-B14F-4D97-AF65-F5344CB8AC3E}">
        <p14:creationId xmlns:p14="http://schemas.microsoft.com/office/powerpoint/2010/main" val="964845004"/>
      </p:ext>
    </p:extLst>
  </p:cSld>
  <p:clrMapOvr>
    <a:masterClrMapping/>
  </p:clrMapOvr>
</p:sld>
</file>

<file path=ppt/theme/theme1.xml><?xml version="1.0" encoding="utf-8"?>
<a:theme xmlns:a="http://schemas.openxmlformats.org/drawingml/2006/main" name="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46976</TotalTime>
  <Words>3622</Words>
  <Application>Microsoft Office PowerPoint</Application>
  <PresentationFormat>On-screen Show (4:3)</PresentationFormat>
  <Paragraphs>609</Paragraphs>
  <Slides>51</Slides>
  <Notes>23</Notes>
  <HiddenSlides>6</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51</vt:i4>
      </vt:variant>
      <vt:variant>
        <vt:lpstr>Custom Shows</vt:lpstr>
      </vt:variant>
      <vt:variant>
        <vt:i4>2</vt:i4>
      </vt:variant>
    </vt:vector>
  </HeadingPairs>
  <TitlesOfParts>
    <vt:vector size="59" baseType="lpstr">
      <vt:lpstr>ＭＳ Ｐゴシック</vt:lpstr>
      <vt:lpstr>Arial</vt:lpstr>
      <vt:lpstr>Arial Narrow</vt:lpstr>
      <vt:lpstr>Calibri</vt:lpstr>
      <vt:lpstr>Courier New</vt:lpstr>
      <vt:lpstr>BBN-RTN-Template</vt:lpstr>
      <vt:lpstr>PowerPoint Presentation</vt:lpstr>
      <vt:lpstr>Outline </vt:lpstr>
      <vt:lpstr>Program Status</vt:lpstr>
      <vt:lpstr>Program Status</vt:lpstr>
      <vt:lpstr>IMMoRTALS Goals</vt:lpstr>
      <vt:lpstr>IMMoRTALS Platform</vt:lpstr>
      <vt:lpstr>Platform Ecosystem</vt:lpstr>
      <vt:lpstr>Baseline platform</vt:lpstr>
      <vt:lpstr>Evolution of requirements</vt:lpstr>
      <vt:lpstr>Future evolution of requirements</vt:lpstr>
      <vt:lpstr>Two Example scenarios</vt:lpstr>
      <vt:lpstr>Example: Secure Data-at-Rest</vt:lpstr>
      <vt:lpstr>IMMoRTALs Data-at-rest </vt:lpstr>
      <vt:lpstr>IMMoRTALS Data-at-rest</vt:lpstr>
      <vt:lpstr>Data-at-Rest: complicating factors</vt:lpstr>
      <vt:lpstr>Example: Scale number of users up</vt:lpstr>
      <vt:lpstr>IMMoRTALS Scaling up: A-priori</vt:lpstr>
      <vt:lpstr>IMMoRTALS Scaling up</vt:lpstr>
      <vt:lpstr>Scaling up scenarios</vt:lpstr>
      <vt:lpstr>IMMoRTALS  Solution Overview</vt:lpstr>
      <vt:lpstr>Discrete Functional Units</vt:lpstr>
      <vt:lpstr>Inputs (data needed for analysis)</vt:lpstr>
      <vt:lpstr>Evolving code </vt:lpstr>
      <vt:lpstr>Ontology</vt:lpstr>
      <vt:lpstr>Annotations</vt:lpstr>
      <vt:lpstr>Use case</vt:lpstr>
      <vt:lpstr>General Analysis Algorithm</vt:lpstr>
      <vt:lpstr>Matching Mission Functionality</vt:lpstr>
      <vt:lpstr>Resource Constraint Checking</vt:lpstr>
      <vt:lpstr>Build and Test/Run</vt:lpstr>
      <vt:lpstr>Composing DFUs</vt:lpstr>
      <vt:lpstr>Composing DFUs Challenges</vt:lpstr>
      <vt:lpstr>Discovery via Mutation: Overview</vt:lpstr>
      <vt:lpstr>Discovery via Mutation: Producing P’</vt:lpstr>
      <vt:lpstr>PlaceHolder: Outline for Syr/UCR</vt:lpstr>
      <vt:lpstr>Resource Usage Analysis</vt:lpstr>
      <vt:lpstr>Resource Usage Analysis</vt:lpstr>
      <vt:lpstr>Resource Usage Analysis</vt:lpstr>
      <vt:lpstr>Resource Usage Analysis</vt:lpstr>
      <vt:lpstr>Resource Usage Analysis</vt:lpstr>
      <vt:lpstr>PlaceHolder: Outline for Securboration</vt:lpstr>
      <vt:lpstr>Environment / Mission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IMMoRTALS (Tactical SA) Platform </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phreed</cp:lastModifiedBy>
  <cp:revision>2263</cp:revision>
  <cp:lastPrinted>2015-11-30T19:39:18Z</cp:lastPrinted>
  <dcterms:created xsi:type="dcterms:W3CDTF">2010-07-09T13:55:20Z</dcterms:created>
  <dcterms:modified xsi:type="dcterms:W3CDTF">2016-07-21T16:12:11Z</dcterms:modified>
</cp:coreProperties>
</file>